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464" r:id="rId5"/>
    <p:sldId id="532" r:id="rId6"/>
    <p:sldId id="420" r:id="rId7"/>
    <p:sldId id="534" r:id="rId8"/>
    <p:sldId id="515" r:id="rId9"/>
    <p:sldId id="519" r:id="rId10"/>
    <p:sldId id="535" r:id="rId11"/>
    <p:sldId id="536" r:id="rId12"/>
    <p:sldId id="537" r:id="rId13"/>
    <p:sldId id="538" r:id="rId14"/>
    <p:sldId id="539" r:id="rId15"/>
    <p:sldId id="540" r:id="rId16"/>
    <p:sldId id="541" r:id="rId17"/>
    <p:sldId id="542" r:id="rId18"/>
    <p:sldId id="483" r:id="rId19"/>
    <p:sldId id="482" r:id="rId20"/>
    <p:sldId id="543" r:id="rId21"/>
    <p:sldId id="407" r:id="rId2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90EE7E-2E8C-F3C2-F1EC-0D53BDEFD82E}" name="Stenberg Jan-Henry" initials="SJH" userId="S::Jan-Henry.Stenberg@hus.fi::ca274451-17d1-42f3-a052-072e0add7d6b" providerId="AD"/>
  <p188:author id="{F6D699EE-5CCE-CD9A-951D-CCA1F7432D65}" name="Salminen Jonna" initials="JS" userId="S::jonna.salminen@hus.fi::0e56537d-2345-44b0-acde-a7763632be9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7F"/>
    <a:srgbClr val="FFFFFF"/>
    <a:srgbClr val="0090A4"/>
    <a:srgbClr val="009FB4"/>
    <a:srgbClr val="008496"/>
    <a:srgbClr val="BACFC8"/>
    <a:srgbClr val="000000"/>
    <a:srgbClr val="F9D14D"/>
    <a:srgbClr val="EA9075"/>
    <a:srgbClr val="E78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995D5E-B72B-E077-C059-8E577981FA9B}" v="20" dt="2025-11-05T12:26:02.363"/>
    <p1510:client id="{663B7FEF-DA5D-037B-B8F2-BDF62E48BF75}" v="7" dt="2025-11-05T12:55:39.567"/>
    <p1510:client id="{A24E23CA-847B-73B6-9308-10A6E049D69F}" v="162" dt="2025-11-05T13:33:25.3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41" autoAdjust="0"/>
    <p:restoredTop sz="69896" autoAdjust="0"/>
  </p:normalViewPr>
  <p:slideViewPr>
    <p:cSldViewPr snapToGrid="0">
      <p:cViewPr>
        <p:scale>
          <a:sx n="95" d="100"/>
          <a:sy n="95" d="100"/>
        </p:scale>
        <p:origin x="2436" y="438"/>
      </p:cViewPr>
      <p:guideLst/>
    </p:cSldViewPr>
  </p:slideViewPr>
  <p:notesTextViewPr>
    <p:cViewPr>
      <p:scale>
        <a:sx n="1" d="1"/>
        <a:sy n="1" d="1"/>
      </p:scale>
      <p:origin x="0" y="0"/>
    </p:cViewPr>
  </p:notesTextViewPr>
  <p:notesViewPr>
    <p:cSldViewPr snapToGrid="0">
      <p:cViewPr varScale="1">
        <p:scale>
          <a:sx n="63" d="100"/>
          <a:sy n="63" d="100"/>
        </p:scale>
        <p:origin x="283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397BF886-12AF-BCF5-4B60-F9B5080815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2BB93991-A0A0-8AC2-4485-9CCED9124C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052F37-506E-4A37-B137-691EC5DBA9D9}" type="datetimeFigureOut">
              <a:rPr lang="fi-FI" smtClean="0"/>
              <a:t>5.11.2025</a:t>
            </a:fld>
            <a:endParaRPr lang="fi-FI"/>
          </a:p>
        </p:txBody>
      </p:sp>
      <p:sp>
        <p:nvSpPr>
          <p:cNvPr id="4" name="Alatunnisteen paikkamerkki 3">
            <a:extLst>
              <a:ext uri="{FF2B5EF4-FFF2-40B4-BE49-F238E27FC236}">
                <a16:creationId xmlns:a16="http://schemas.microsoft.com/office/drawing/2014/main" id="{C381D6E2-45FD-D999-F244-0DDF622E46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2D832FD3-7788-C04E-251C-6C9DAB4078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93167F-7FAA-4B90-8BAC-ABA683CB2289}" type="slidenum">
              <a:rPr lang="fi-FI" smtClean="0"/>
              <a:t>‹#›</a:t>
            </a:fld>
            <a:endParaRPr lang="fi-FI"/>
          </a:p>
        </p:txBody>
      </p:sp>
    </p:spTree>
    <p:extLst>
      <p:ext uri="{BB962C8B-B14F-4D97-AF65-F5344CB8AC3E}">
        <p14:creationId xmlns:p14="http://schemas.microsoft.com/office/powerpoint/2010/main" val="1653368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633647-7702-4DB3-AE55-150EBA497361}" type="datetimeFigureOut">
              <a:rPr lang="fi-FI" smtClean="0"/>
              <a:t>5.11.2025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18ED4A-1D54-47ED-906C-01C5025E7CC0}" type="slidenum">
              <a:rPr lang="fi-FI" smtClean="0"/>
              <a:t>‹#›</a:t>
            </a:fld>
            <a:endParaRPr lang="fi-FI"/>
          </a:p>
        </p:txBody>
      </p:sp>
    </p:spTree>
    <p:extLst>
      <p:ext uri="{BB962C8B-B14F-4D97-AF65-F5344CB8AC3E}">
        <p14:creationId xmlns:p14="http://schemas.microsoft.com/office/powerpoint/2010/main" val="221407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818ED4A-1D54-47ED-906C-01C5025E7CC0}" type="slidenum">
              <a:rPr lang="fi-FI" smtClean="0"/>
              <a:t>2</a:t>
            </a:fld>
            <a:endParaRPr lang="fi-FI"/>
          </a:p>
        </p:txBody>
      </p:sp>
    </p:spTree>
    <p:extLst>
      <p:ext uri="{BB962C8B-B14F-4D97-AF65-F5344CB8AC3E}">
        <p14:creationId xmlns:p14="http://schemas.microsoft.com/office/powerpoint/2010/main" val="3123021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SE" dirty="0"/>
              <a:t>TERAPIAT ETULINJAAN</a:t>
            </a:r>
            <a:br>
              <a:rPr lang="sv-SE" dirty="0"/>
            </a:br>
            <a:r>
              <a:rPr lang="sv-SE" dirty="0"/>
              <a:t>Enligt de senaste resultaten får cirka 80 % tillgång till (officiell) handledd egenvård inom två veckor, och 45 % behöver ingen fortsatt behandling efter att ha genomgått den.</a:t>
            </a:r>
            <a:br>
              <a:rPr lang="sv-SE" dirty="0"/>
            </a:br>
            <a:r>
              <a:rPr lang="sv-SE" dirty="0"/>
              <a:t>Av de kunder som vid behandlingsstart hade ångest på störningsnivå återhämtar sig 40 %.</a:t>
            </a:r>
            <a:br>
              <a:rPr lang="sv-SE" dirty="0"/>
            </a:br>
            <a:r>
              <a:rPr lang="sv-SE" dirty="0"/>
              <a:t>Av dem med depression på störningsnivå återhämtar sig 36 %.</a:t>
            </a:r>
            <a:endParaRPr lang="fi-FI" b="0" i="0" dirty="0">
              <a:solidFill>
                <a:srgbClr val="191919"/>
              </a:solidFill>
              <a:effectLst/>
              <a:latin typeface="Archivo"/>
            </a:endParaRPr>
          </a:p>
        </p:txBody>
      </p:sp>
      <p:sp>
        <p:nvSpPr>
          <p:cNvPr id="4" name="Dian numeron paikkamerkki 3"/>
          <p:cNvSpPr>
            <a:spLocks noGrp="1"/>
          </p:cNvSpPr>
          <p:nvPr>
            <p:ph type="sldNum" sz="quarter" idx="5"/>
          </p:nvPr>
        </p:nvSpPr>
        <p:spPr/>
        <p:txBody>
          <a:bodyPr/>
          <a:lstStyle/>
          <a:p>
            <a:fld id="{9818ED4A-1D54-47ED-906C-01C5025E7CC0}" type="slidenum">
              <a:rPr lang="fi-FI" smtClean="0"/>
              <a:t>11</a:t>
            </a:fld>
            <a:endParaRPr lang="fi-FI"/>
          </a:p>
        </p:txBody>
      </p:sp>
    </p:spTree>
    <p:extLst>
      <p:ext uri="{BB962C8B-B14F-4D97-AF65-F5344CB8AC3E}">
        <p14:creationId xmlns:p14="http://schemas.microsoft.com/office/powerpoint/2010/main" val="4232414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SE" b="1" dirty="0"/>
              <a:t>Detta illustrerar ganska bra jämfört med webbsidan.</a:t>
            </a:r>
            <a:br>
              <a:rPr lang="sv-SE" b="1" dirty="0"/>
            </a:br>
            <a:r>
              <a:rPr lang="sv-SE" b="1" dirty="0"/>
              <a:t>Till publiken: ”man kan ta en </a:t>
            </a:r>
            <a:r>
              <a:rPr lang="sv-SE" b="1" dirty="0" err="1"/>
              <a:t>skärmdump</a:t>
            </a:r>
            <a:r>
              <a:rPr lang="sv-SE" b="1" dirty="0"/>
              <a:t> av detta om man vill”</a:t>
            </a:r>
          </a:p>
          <a:p>
            <a:endParaRPr lang="sv-SE" dirty="0"/>
          </a:p>
          <a:p>
            <a:r>
              <a:rPr lang="sv-SE" dirty="0"/>
              <a:t>Genom tiderna har dessa varit de mest populära och speglar väl psykiska problem i Finland:</a:t>
            </a:r>
          </a:p>
          <a:p>
            <a:br>
              <a:rPr lang="sv-SE" dirty="0"/>
            </a:br>
            <a:r>
              <a:rPr lang="sv-SE" b="1" dirty="0"/>
              <a:t>TOP 5 STATISTIK ÅR 2023</a:t>
            </a:r>
            <a:endParaRPr lang="sv-SE" dirty="0"/>
          </a:p>
          <a:p>
            <a:r>
              <a:rPr lang="sv-SE" dirty="0"/>
              <a:t>ångest 125 000 besök</a:t>
            </a:r>
          </a:p>
          <a:p>
            <a:r>
              <a:rPr lang="sv-SE" dirty="0"/>
              <a:t>depression 66 000 besök</a:t>
            </a:r>
          </a:p>
          <a:p>
            <a:r>
              <a:rPr lang="sv-SE" dirty="0"/>
              <a:t>utmattning 41 000 besök</a:t>
            </a:r>
          </a:p>
          <a:p>
            <a:r>
              <a:rPr lang="sv-SE" dirty="0"/>
              <a:t>sömnlöshet 41 000 besök</a:t>
            </a:r>
          </a:p>
          <a:p>
            <a:r>
              <a:rPr lang="sv-SE" dirty="0"/>
              <a:t>känslolåsningar 40 000 besök</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a:ea typeface="+mn-lt"/>
              <a:cs typeface="+mn-lt"/>
            </a:endParaRPr>
          </a:p>
        </p:txBody>
      </p:sp>
      <p:sp>
        <p:nvSpPr>
          <p:cNvPr id="4" name="Dian numeron paikkamerkki 3"/>
          <p:cNvSpPr>
            <a:spLocks noGrp="1"/>
          </p:cNvSpPr>
          <p:nvPr>
            <p:ph type="sldNum" sz="quarter" idx="5"/>
          </p:nvPr>
        </p:nvSpPr>
        <p:spPr/>
        <p:txBody>
          <a:bodyPr/>
          <a:lstStyle/>
          <a:p>
            <a:fld id="{D2194AE9-592A-41EF-990D-42945DCDD80E}" type="slidenum">
              <a:rPr lang="fi-FI" smtClean="0"/>
              <a:t>12</a:t>
            </a:fld>
            <a:endParaRPr lang="fi-FI"/>
          </a:p>
        </p:txBody>
      </p:sp>
    </p:spTree>
    <p:extLst>
      <p:ext uri="{BB962C8B-B14F-4D97-AF65-F5344CB8AC3E}">
        <p14:creationId xmlns:p14="http://schemas.microsoft.com/office/powerpoint/2010/main" val="1597988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Ta</a:t>
            </a:r>
            <a:r>
              <a:rPr lang="fi-FI" dirty="0"/>
              <a:t> </a:t>
            </a:r>
            <a:r>
              <a:rPr lang="fi-FI" dirty="0" err="1"/>
              <a:t>screenshot</a:t>
            </a:r>
            <a:r>
              <a:rPr lang="fi-FI" dirty="0"/>
              <a:t> </a:t>
            </a:r>
            <a:r>
              <a:rPr lang="fi-FI" dirty="0" err="1"/>
              <a:t>om</a:t>
            </a:r>
            <a:r>
              <a:rPr lang="fi-FI" dirty="0"/>
              <a:t> </a:t>
            </a:r>
            <a:r>
              <a:rPr lang="fi-FI" dirty="0" err="1"/>
              <a:t>ni</a:t>
            </a:r>
            <a:r>
              <a:rPr lang="fi-FI" dirty="0"/>
              <a:t> </a:t>
            </a:r>
            <a:r>
              <a:rPr lang="fi-FI" dirty="0" err="1"/>
              <a:t>vill</a:t>
            </a:r>
            <a:r>
              <a:rPr lang="fi-FI"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err="1"/>
              <a:t>Barnens</a:t>
            </a:r>
            <a:r>
              <a:rPr lang="fi-FI" b="1" dirty="0"/>
              <a:t> top </a:t>
            </a:r>
            <a:r>
              <a:rPr lang="fi-FI" b="1" dirty="0" err="1"/>
              <a:t>statistik</a:t>
            </a:r>
            <a:r>
              <a:rPr lang="fi-FI" b="1" dirty="0"/>
              <a:t> </a:t>
            </a:r>
            <a:r>
              <a:rPr lang="fi-FI" b="1" dirty="0" err="1"/>
              <a:t>år</a:t>
            </a:r>
            <a:r>
              <a:rPr lang="fi-FI" b="1" dirty="0"/>
              <a:t> 2023</a:t>
            </a:r>
          </a:p>
          <a:p>
            <a:pPr algn="l"/>
            <a:r>
              <a:rPr lang="fi-FI" b="0" i="0" dirty="0">
                <a:solidFill>
                  <a:srgbClr val="000000"/>
                </a:solidFill>
                <a:effectLst/>
                <a:latin typeface="Times New Roman" panose="02020603050405020304" pitchFamily="18" charset="0"/>
              </a:rPr>
              <a:t>1. </a:t>
            </a:r>
            <a:r>
              <a:rPr lang="fi-FI" b="0" i="0" dirty="0" err="1">
                <a:solidFill>
                  <a:srgbClr val="000000"/>
                </a:solidFill>
                <a:effectLst/>
                <a:latin typeface="Times New Roman" panose="02020603050405020304" pitchFamily="18" charset="0"/>
              </a:rPr>
              <a:t>nepsy</a:t>
            </a:r>
            <a:endParaRPr lang="fi-FI" b="0" i="0" dirty="0">
              <a:solidFill>
                <a:srgbClr val="000000"/>
              </a:solidFill>
              <a:effectLst/>
              <a:latin typeface="Times New Roman" panose="02020603050405020304" pitchFamily="18" charset="0"/>
            </a:endParaRPr>
          </a:p>
          <a:p>
            <a:pPr algn="l"/>
            <a:r>
              <a:rPr lang="fi-FI" b="0" i="0" dirty="0">
                <a:solidFill>
                  <a:srgbClr val="000000"/>
                </a:solidFill>
                <a:effectLst/>
                <a:latin typeface="Times New Roman" panose="02020603050405020304" pitchFamily="18" charset="0"/>
              </a:rPr>
              <a:t>2. </a:t>
            </a:r>
            <a:r>
              <a:rPr lang="fi-FI" b="0" i="0" dirty="0" err="1">
                <a:solidFill>
                  <a:srgbClr val="000000"/>
                </a:solidFill>
                <a:effectLst/>
                <a:latin typeface="Times New Roman" panose="02020603050405020304" pitchFamily="18" charset="0"/>
              </a:rPr>
              <a:t>haast</a:t>
            </a:r>
            <a:endParaRPr lang="fi-FI" b="0" i="0" dirty="0">
              <a:solidFill>
                <a:srgbClr val="000000"/>
              </a:solidFill>
              <a:effectLst/>
              <a:latin typeface="Times New Roman" panose="02020603050405020304" pitchFamily="18" charset="0"/>
            </a:endParaRPr>
          </a:p>
          <a:p>
            <a:pPr algn="l"/>
            <a:r>
              <a:rPr lang="fi-FI" b="0" i="0" dirty="0">
                <a:solidFill>
                  <a:srgbClr val="000000"/>
                </a:solidFill>
                <a:effectLst/>
                <a:latin typeface="Times New Roman" panose="02020603050405020304" pitchFamily="18" charset="0"/>
              </a:rPr>
              <a:t>3. </a:t>
            </a:r>
            <a:r>
              <a:rPr lang="fi-FI" b="0" i="0" dirty="0" err="1">
                <a:solidFill>
                  <a:srgbClr val="000000"/>
                </a:solidFill>
                <a:effectLst/>
                <a:latin typeface="Times New Roman" panose="02020603050405020304" pitchFamily="18" charset="0"/>
              </a:rPr>
              <a:t>ång</a:t>
            </a:r>
            <a:endParaRPr lang="fi-FI" b="0" i="0" dirty="0">
              <a:solidFill>
                <a:srgbClr val="000000"/>
              </a:solidFill>
              <a:effectLst/>
              <a:latin typeface="Times New Roman" panose="02020603050405020304" pitchFamily="18" charset="0"/>
            </a:endParaRPr>
          </a:p>
          <a:p>
            <a:pPr algn="l"/>
            <a:r>
              <a:rPr lang="fi-FI" b="0" i="0" dirty="0">
                <a:solidFill>
                  <a:srgbClr val="000000"/>
                </a:solidFill>
                <a:effectLst/>
                <a:latin typeface="Times New Roman" panose="02020603050405020304" pitchFamily="18" charset="0"/>
              </a:rPr>
              <a:t>4.interaktton</a:t>
            </a:r>
          </a:p>
          <a:p>
            <a:pPr algn="l"/>
            <a:r>
              <a:rPr lang="fi-FI" b="0" i="0" dirty="0">
                <a:solidFill>
                  <a:srgbClr val="000000"/>
                </a:solidFill>
                <a:effectLst/>
                <a:latin typeface="Times New Roman" panose="02020603050405020304" pitchFamily="18" charset="0"/>
              </a:rPr>
              <a:t>5. </a:t>
            </a:r>
            <a:r>
              <a:rPr lang="fi-FI" b="0" i="0" dirty="0" err="1">
                <a:solidFill>
                  <a:srgbClr val="000000"/>
                </a:solidFill>
                <a:effectLst/>
                <a:latin typeface="Times New Roman" panose="02020603050405020304" pitchFamily="18" charset="0"/>
              </a:rPr>
              <a:t>sömn</a:t>
            </a:r>
            <a:endParaRPr lang="fi-FI" sz="1200" dirty="0">
              <a:ea typeface="+mn-lt"/>
              <a:cs typeface="+mn-lt"/>
            </a:endParaRPr>
          </a:p>
        </p:txBody>
      </p:sp>
      <p:sp>
        <p:nvSpPr>
          <p:cNvPr id="4" name="Dian numeron paikkamerkki 3"/>
          <p:cNvSpPr>
            <a:spLocks noGrp="1"/>
          </p:cNvSpPr>
          <p:nvPr>
            <p:ph type="sldNum" sz="quarter" idx="5"/>
          </p:nvPr>
        </p:nvSpPr>
        <p:spPr/>
        <p:txBody>
          <a:bodyPr/>
          <a:lstStyle/>
          <a:p>
            <a:fld id="{D2194AE9-592A-41EF-990D-42945DCDD80E}" type="slidenum">
              <a:rPr lang="fi-FI" smtClean="0"/>
              <a:t>13</a:t>
            </a:fld>
            <a:endParaRPr lang="fi-FI"/>
          </a:p>
        </p:txBody>
      </p:sp>
    </p:spTree>
    <p:extLst>
      <p:ext uri="{BB962C8B-B14F-4D97-AF65-F5344CB8AC3E}">
        <p14:creationId xmlns:p14="http://schemas.microsoft.com/office/powerpoint/2010/main" val="1553961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Yleisölle: ”tästä voi ottaa </a:t>
            </a:r>
            <a:r>
              <a:rPr lang="fi-FI" dirty="0" err="1"/>
              <a:t>screenshotin</a:t>
            </a:r>
            <a:r>
              <a:rPr lang="fi-FI" dirty="0"/>
              <a:t> jos haluaa”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NUORTEN TOP 5 TILASTOT V. 2023</a:t>
            </a:r>
          </a:p>
          <a:p>
            <a:pPr algn="l"/>
            <a:r>
              <a:rPr lang="fi-FI" b="0" i="0" dirty="0">
                <a:solidFill>
                  <a:srgbClr val="000000"/>
                </a:solidFill>
                <a:effectLst/>
                <a:latin typeface="Times New Roman" panose="02020603050405020304" pitchFamily="18" charset="0"/>
              </a:rPr>
              <a:t>1. </a:t>
            </a:r>
            <a:r>
              <a:rPr lang="fi-FI" b="0" i="0" dirty="0" err="1">
                <a:solidFill>
                  <a:srgbClr val="000000"/>
                </a:solidFill>
                <a:effectLst/>
                <a:latin typeface="Times New Roman" panose="02020603050405020304" pitchFamily="18" charset="0"/>
              </a:rPr>
              <a:t>ahd</a:t>
            </a:r>
            <a:endParaRPr lang="fi-FI" b="0" i="0" dirty="0">
              <a:solidFill>
                <a:srgbClr val="000000"/>
              </a:solidFill>
              <a:effectLst/>
              <a:latin typeface="Times New Roman" panose="02020603050405020304" pitchFamily="18" charset="0"/>
            </a:endParaRPr>
          </a:p>
          <a:p>
            <a:pPr algn="l"/>
            <a:r>
              <a:rPr lang="fi-FI" b="0" i="0" dirty="0">
                <a:solidFill>
                  <a:srgbClr val="000000"/>
                </a:solidFill>
                <a:effectLst/>
                <a:latin typeface="Times New Roman" panose="02020603050405020304" pitchFamily="18" charset="0"/>
              </a:rPr>
              <a:t>2. itset.</a:t>
            </a:r>
          </a:p>
          <a:p>
            <a:pPr algn="l"/>
            <a:r>
              <a:rPr lang="fi-FI" b="0" i="0" dirty="0">
                <a:solidFill>
                  <a:srgbClr val="000000"/>
                </a:solidFill>
                <a:effectLst/>
                <a:latin typeface="Times New Roman" panose="02020603050405020304" pitchFamily="18" charset="0"/>
              </a:rPr>
              <a:t>3. </a:t>
            </a:r>
            <a:r>
              <a:rPr lang="fi-FI" b="0" i="0" dirty="0" err="1">
                <a:solidFill>
                  <a:srgbClr val="000000"/>
                </a:solidFill>
                <a:effectLst/>
                <a:latin typeface="Times New Roman" panose="02020603050405020304" pitchFamily="18" charset="0"/>
              </a:rPr>
              <a:t>viilt</a:t>
            </a:r>
            <a:endParaRPr lang="fi-FI" b="0" i="0" dirty="0">
              <a:solidFill>
                <a:srgbClr val="000000"/>
              </a:solidFill>
              <a:effectLst/>
              <a:latin typeface="Times New Roman" panose="02020603050405020304" pitchFamily="18" charset="0"/>
            </a:endParaRPr>
          </a:p>
          <a:p>
            <a:pPr algn="l"/>
            <a:r>
              <a:rPr lang="fi-FI" b="0" i="0" dirty="0">
                <a:solidFill>
                  <a:srgbClr val="000000"/>
                </a:solidFill>
                <a:effectLst/>
                <a:latin typeface="Times New Roman" panose="02020603050405020304" pitchFamily="18" charset="0"/>
              </a:rPr>
              <a:t>4. </a:t>
            </a:r>
            <a:r>
              <a:rPr lang="fi-FI" b="0" i="0" dirty="0" err="1">
                <a:solidFill>
                  <a:srgbClr val="000000"/>
                </a:solidFill>
                <a:effectLst/>
                <a:latin typeface="Times New Roman" panose="02020603050405020304" pitchFamily="18" charset="0"/>
              </a:rPr>
              <a:t>masenn</a:t>
            </a:r>
            <a:endParaRPr lang="fi-FI" b="0" i="0" dirty="0">
              <a:solidFill>
                <a:srgbClr val="000000"/>
              </a:solidFill>
              <a:effectLst/>
              <a:latin typeface="Times New Roman" panose="02020603050405020304" pitchFamily="18" charset="0"/>
            </a:endParaRPr>
          </a:p>
          <a:p>
            <a:pPr algn="l"/>
            <a:r>
              <a:rPr lang="fi-FI" b="0" i="0" dirty="0">
                <a:solidFill>
                  <a:srgbClr val="000000"/>
                </a:solidFill>
                <a:effectLst/>
                <a:latin typeface="Times New Roman" panose="02020603050405020304" pitchFamily="18" charset="0"/>
              </a:rPr>
              <a:t>(chillaa appi)</a:t>
            </a:r>
          </a:p>
          <a:p>
            <a:pPr algn="l"/>
            <a:r>
              <a:rPr lang="fi-FI" b="0" i="0" dirty="0">
                <a:solidFill>
                  <a:srgbClr val="000000"/>
                </a:solidFill>
                <a:effectLst/>
                <a:latin typeface="Times New Roman" panose="02020603050405020304" pitchFamily="18" charset="0"/>
              </a:rPr>
              <a:t>5. </a:t>
            </a:r>
            <a:r>
              <a:rPr lang="fi-FI" b="0" i="0" dirty="0" err="1">
                <a:solidFill>
                  <a:srgbClr val="000000"/>
                </a:solidFill>
                <a:effectLst/>
                <a:latin typeface="Times New Roman" panose="02020603050405020304" pitchFamily="18" charset="0"/>
              </a:rPr>
              <a:t>op.uup</a:t>
            </a:r>
            <a:r>
              <a:rPr lang="fi-FI" b="0" i="0" dirty="0">
                <a:solidFill>
                  <a:srgbClr val="000000"/>
                </a:solidFill>
                <a:effectLst/>
                <a:latin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a:ea typeface="+mn-lt"/>
              <a:cs typeface="+mn-lt"/>
            </a:endParaRPr>
          </a:p>
        </p:txBody>
      </p:sp>
      <p:sp>
        <p:nvSpPr>
          <p:cNvPr id="4" name="Dian numeron paikkamerkki 3"/>
          <p:cNvSpPr>
            <a:spLocks noGrp="1"/>
          </p:cNvSpPr>
          <p:nvPr>
            <p:ph type="sldNum" sz="quarter" idx="5"/>
          </p:nvPr>
        </p:nvSpPr>
        <p:spPr/>
        <p:txBody>
          <a:bodyPr/>
          <a:lstStyle/>
          <a:p>
            <a:fld id="{D2194AE9-592A-41EF-990D-42945DCDD80E}" type="slidenum">
              <a:rPr lang="fi-FI" smtClean="0"/>
              <a:t>14</a:t>
            </a:fld>
            <a:endParaRPr lang="fi-FI"/>
          </a:p>
        </p:txBody>
      </p:sp>
    </p:spTree>
    <p:extLst>
      <p:ext uri="{BB962C8B-B14F-4D97-AF65-F5344CB8AC3E}">
        <p14:creationId xmlns:p14="http://schemas.microsoft.com/office/powerpoint/2010/main" val="4278612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PLANERA… – Att det finns en affisch om tjänsten på väggen räcker oftast inte, utan man måste prata om den och rekommendera den.</a:t>
            </a:r>
            <a:br>
              <a:rPr lang="sv-SE" dirty="0"/>
            </a:br>
            <a:r>
              <a:rPr lang="sv-SE" b="1" dirty="0"/>
              <a:t>sociala medier:</a:t>
            </a:r>
            <a:r>
              <a:rPr lang="sv-SE" dirty="0"/>
              <a:t> vad som är nytt + bra tips från vårt innehåll</a:t>
            </a:r>
            <a:endParaRPr lang="fi-FI" sz="1200" b="1" u="sng" dirty="0">
              <a:solidFill>
                <a:schemeClr val="accent2"/>
              </a:solidFill>
              <a:latin typeface="Calibri"/>
              <a:ea typeface="Times New Roman" panose="02020603050405020304" pitchFamily="18" charset="0"/>
              <a:cs typeface="Calibri"/>
            </a:endParaRPr>
          </a:p>
        </p:txBody>
      </p:sp>
      <p:sp>
        <p:nvSpPr>
          <p:cNvPr id="4" name="Dian numeron paikkamerkki 3"/>
          <p:cNvSpPr>
            <a:spLocks noGrp="1"/>
          </p:cNvSpPr>
          <p:nvPr>
            <p:ph type="sldNum" sz="quarter" idx="5"/>
          </p:nvPr>
        </p:nvSpPr>
        <p:spPr/>
        <p:txBody>
          <a:bodyPr/>
          <a:lstStyle/>
          <a:p>
            <a:fld id="{9818ED4A-1D54-47ED-906C-01C5025E7CC0}" type="slidenum">
              <a:rPr lang="fi-FI" smtClean="0"/>
              <a:t>15</a:t>
            </a:fld>
            <a:endParaRPr lang="fi-FI"/>
          </a:p>
        </p:txBody>
      </p:sp>
    </p:spTree>
    <p:extLst>
      <p:ext uri="{BB962C8B-B14F-4D97-AF65-F5344CB8AC3E}">
        <p14:creationId xmlns:p14="http://schemas.microsoft.com/office/powerpoint/2010/main" val="3524421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i-FI" sz="1200" b="1" u="none" dirty="0">
                <a:solidFill>
                  <a:schemeClr val="accent2"/>
                </a:solidFill>
                <a:latin typeface="Calibri"/>
                <a:ea typeface="Times New Roman" panose="02020603050405020304" pitchFamily="18" charset="0"/>
                <a:cs typeface="Calibri"/>
              </a:rPr>
              <a:t>some</a:t>
            </a:r>
            <a:r>
              <a:rPr lang="fi-FI" sz="1200" b="0" u="none" dirty="0">
                <a:solidFill>
                  <a:schemeClr val="accent2"/>
                </a:solidFill>
                <a:latin typeface="Calibri"/>
                <a:ea typeface="Times New Roman" panose="02020603050405020304" pitchFamily="18" charset="0"/>
                <a:cs typeface="Calibri"/>
              </a:rPr>
              <a:t>: </a:t>
            </a:r>
            <a:r>
              <a:rPr lang="fi-FI" sz="1200" b="0" u="none" dirty="0" err="1">
                <a:solidFill>
                  <a:schemeClr val="accent2"/>
                </a:solidFill>
                <a:latin typeface="Calibri"/>
                <a:ea typeface="Times New Roman" panose="02020603050405020304" pitchFamily="18" charset="0"/>
                <a:cs typeface="Calibri"/>
              </a:rPr>
              <a:t>vad</a:t>
            </a:r>
            <a:r>
              <a:rPr lang="fi-FI" sz="1200" b="0" u="none" dirty="0">
                <a:solidFill>
                  <a:schemeClr val="accent2"/>
                </a:solidFill>
                <a:latin typeface="Calibri"/>
                <a:ea typeface="Times New Roman" panose="02020603050405020304" pitchFamily="18" charset="0"/>
                <a:cs typeface="Calibri"/>
              </a:rPr>
              <a:t> </a:t>
            </a:r>
            <a:r>
              <a:rPr lang="fi-FI" sz="1200" b="0" u="none" dirty="0" err="1">
                <a:solidFill>
                  <a:schemeClr val="accent2"/>
                </a:solidFill>
                <a:latin typeface="Calibri"/>
                <a:ea typeface="Times New Roman" panose="02020603050405020304" pitchFamily="18" charset="0"/>
                <a:cs typeface="Calibri"/>
              </a:rPr>
              <a:t>finns</a:t>
            </a:r>
            <a:r>
              <a:rPr lang="fi-FI" sz="1200" b="0" u="none" dirty="0">
                <a:solidFill>
                  <a:schemeClr val="accent2"/>
                </a:solidFill>
                <a:latin typeface="Calibri"/>
                <a:ea typeface="Times New Roman" panose="02020603050405020304" pitchFamily="18" charset="0"/>
                <a:cs typeface="Calibri"/>
              </a:rPr>
              <a:t> </a:t>
            </a:r>
            <a:r>
              <a:rPr lang="fi-FI" sz="1200" b="0" u="none" dirty="0" err="1">
                <a:solidFill>
                  <a:schemeClr val="accent2"/>
                </a:solidFill>
                <a:latin typeface="Calibri"/>
                <a:ea typeface="Times New Roman" panose="02020603050405020304" pitchFamily="18" charset="0"/>
                <a:cs typeface="Calibri"/>
              </a:rPr>
              <a:t>det</a:t>
            </a:r>
            <a:r>
              <a:rPr lang="fi-FI" sz="1200" b="0" u="none" dirty="0">
                <a:solidFill>
                  <a:schemeClr val="accent2"/>
                </a:solidFill>
                <a:latin typeface="Calibri"/>
                <a:ea typeface="Times New Roman" panose="02020603050405020304" pitchFamily="18" charset="0"/>
                <a:cs typeface="Calibri"/>
              </a:rPr>
              <a:t> för nyt+ </a:t>
            </a:r>
            <a:r>
              <a:rPr lang="fi-FI" sz="1200" b="0" u="none" dirty="0" err="1">
                <a:solidFill>
                  <a:schemeClr val="accent2"/>
                </a:solidFill>
                <a:latin typeface="Calibri"/>
                <a:ea typeface="Times New Roman" panose="02020603050405020304" pitchFamily="18" charset="0"/>
                <a:cs typeface="Calibri"/>
              </a:rPr>
              <a:t>bra</a:t>
            </a:r>
            <a:r>
              <a:rPr lang="fi-FI" sz="1200" b="0" u="none" dirty="0">
                <a:solidFill>
                  <a:schemeClr val="accent2"/>
                </a:solidFill>
                <a:latin typeface="Calibri"/>
                <a:ea typeface="Times New Roman" panose="02020603050405020304" pitchFamily="18" charset="0"/>
                <a:cs typeface="Calibri"/>
              </a:rPr>
              <a:t> </a:t>
            </a:r>
            <a:r>
              <a:rPr lang="fi-FI" sz="1200" b="0" u="none" dirty="0" err="1">
                <a:solidFill>
                  <a:schemeClr val="accent2"/>
                </a:solidFill>
                <a:latin typeface="Calibri"/>
                <a:ea typeface="Times New Roman" panose="02020603050405020304" pitchFamily="18" charset="0"/>
                <a:cs typeface="Calibri"/>
              </a:rPr>
              <a:t>tips</a:t>
            </a:r>
            <a:r>
              <a:rPr lang="fi-FI" sz="1200" b="0" u="none" dirty="0">
                <a:solidFill>
                  <a:schemeClr val="accent2"/>
                </a:solidFill>
                <a:latin typeface="Calibri"/>
                <a:ea typeface="Times New Roman" panose="02020603050405020304" pitchFamily="18" charset="0"/>
                <a:cs typeface="Calibri"/>
              </a:rPr>
              <a:t> av </a:t>
            </a:r>
            <a:r>
              <a:rPr lang="fi-FI" sz="1200" b="0" u="none" dirty="0" err="1">
                <a:solidFill>
                  <a:schemeClr val="accent2"/>
                </a:solidFill>
                <a:latin typeface="Calibri"/>
                <a:ea typeface="Times New Roman" panose="02020603050405020304" pitchFamily="18" charset="0"/>
                <a:cs typeface="Calibri"/>
              </a:rPr>
              <a:t>vårt</a:t>
            </a:r>
            <a:r>
              <a:rPr lang="fi-FI" sz="1200" b="0" u="none" dirty="0">
                <a:solidFill>
                  <a:schemeClr val="accent2"/>
                </a:solidFill>
                <a:latin typeface="Calibri"/>
                <a:ea typeface="Times New Roman" panose="02020603050405020304" pitchFamily="18" charset="0"/>
                <a:cs typeface="Calibri"/>
              </a:rPr>
              <a:t> </a:t>
            </a:r>
            <a:r>
              <a:rPr lang="fi-FI" sz="1200" b="0" u="none" dirty="0" err="1">
                <a:solidFill>
                  <a:schemeClr val="accent2"/>
                </a:solidFill>
                <a:latin typeface="Calibri"/>
                <a:ea typeface="Times New Roman" panose="02020603050405020304" pitchFamily="18" charset="0"/>
                <a:cs typeface="Calibri"/>
              </a:rPr>
              <a:t>innehåll</a:t>
            </a:r>
            <a:endParaRPr lang="fi-FI" sz="1200" b="0" u="none" dirty="0">
              <a:solidFill>
                <a:schemeClr val="accent2"/>
              </a:solidFill>
              <a:latin typeface="Calibri"/>
              <a:ea typeface="Times New Roman" panose="02020603050405020304" pitchFamily="18" charset="0"/>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i-FI" sz="1200" b="1" u="none" dirty="0" err="1">
                <a:solidFill>
                  <a:schemeClr val="accent2"/>
                </a:solidFill>
                <a:latin typeface="Calibri"/>
                <a:ea typeface="Times New Roman" panose="02020603050405020304" pitchFamily="18" charset="0"/>
                <a:cs typeface="Calibri"/>
              </a:rPr>
              <a:t>nyhetsbrev</a:t>
            </a:r>
            <a:r>
              <a:rPr lang="fi-FI" sz="1200" b="0" u="none" dirty="0">
                <a:solidFill>
                  <a:schemeClr val="accent2"/>
                </a:solidFill>
                <a:latin typeface="Calibri"/>
                <a:ea typeface="Times New Roman" panose="02020603050405020304" pitchFamily="18" charset="0"/>
                <a:cs typeface="Calibri"/>
              </a:rPr>
              <a:t>: </a:t>
            </a:r>
            <a:r>
              <a:rPr lang="fi-FI" sz="1200" b="0" u="none" dirty="0" err="1">
                <a:solidFill>
                  <a:schemeClr val="accent2"/>
                </a:solidFill>
                <a:latin typeface="Calibri"/>
                <a:ea typeface="Times New Roman" panose="02020603050405020304" pitchFamily="18" charset="0"/>
                <a:cs typeface="Calibri"/>
              </a:rPr>
              <a:t>kommer</a:t>
            </a:r>
            <a:r>
              <a:rPr lang="fi-FI" sz="1200" b="0" u="none" dirty="0">
                <a:solidFill>
                  <a:schemeClr val="accent2"/>
                </a:solidFill>
                <a:latin typeface="Calibri"/>
                <a:ea typeface="Times New Roman" panose="02020603050405020304" pitchFamily="18" charset="0"/>
                <a:cs typeface="Calibri"/>
              </a:rPr>
              <a:t> </a:t>
            </a:r>
            <a:r>
              <a:rPr lang="fi-FI" sz="1200" b="0" u="none" dirty="0" err="1">
                <a:solidFill>
                  <a:schemeClr val="accent2"/>
                </a:solidFill>
                <a:latin typeface="Calibri"/>
                <a:ea typeface="Times New Roman" panose="02020603050405020304" pitchFamily="18" charset="0"/>
                <a:cs typeface="Calibri"/>
              </a:rPr>
              <a:t>ca</a:t>
            </a:r>
            <a:r>
              <a:rPr lang="fi-FI" sz="1200" b="0" u="none" dirty="0">
                <a:solidFill>
                  <a:schemeClr val="accent2"/>
                </a:solidFill>
                <a:latin typeface="Calibri"/>
                <a:ea typeface="Times New Roman" panose="02020603050405020304" pitchFamily="18" charset="0"/>
                <a:cs typeface="Calibri"/>
              </a:rPr>
              <a:t>. 4-6krt/</a:t>
            </a:r>
            <a:r>
              <a:rPr lang="fi-FI" sz="1200" b="0" u="none" dirty="0" err="1">
                <a:solidFill>
                  <a:schemeClr val="accent2"/>
                </a:solidFill>
                <a:latin typeface="Calibri"/>
                <a:ea typeface="Times New Roman" panose="02020603050405020304" pitchFamily="18" charset="0"/>
                <a:cs typeface="Calibri"/>
              </a:rPr>
              <a:t>år</a:t>
            </a:r>
            <a:endParaRPr lang="fi-FI" sz="1200" b="0" u="none" dirty="0">
              <a:solidFill>
                <a:schemeClr val="accent2"/>
              </a:solidFill>
              <a:latin typeface="Calibri"/>
              <a:ea typeface="Times New Roman" panose="02020603050405020304" pitchFamily="18" charset="0"/>
              <a:cs typeface="Calibri"/>
            </a:endParaRPr>
          </a:p>
          <a:p>
            <a:endParaRPr lang="fi-FI" dirty="0"/>
          </a:p>
          <a:p>
            <a:endParaRPr lang="fi-FI" dirty="0"/>
          </a:p>
        </p:txBody>
      </p:sp>
      <p:sp>
        <p:nvSpPr>
          <p:cNvPr id="4" name="Dian numeron paikkamerkki 3"/>
          <p:cNvSpPr>
            <a:spLocks noGrp="1"/>
          </p:cNvSpPr>
          <p:nvPr>
            <p:ph type="sldNum" sz="quarter" idx="5"/>
          </p:nvPr>
        </p:nvSpPr>
        <p:spPr/>
        <p:txBody>
          <a:bodyPr/>
          <a:lstStyle/>
          <a:p>
            <a:fld id="{9818ED4A-1D54-47ED-906C-01C5025E7CC0}" type="slidenum">
              <a:rPr lang="fi-FI" smtClean="0"/>
              <a:t>16</a:t>
            </a:fld>
            <a:endParaRPr lang="fi-FI"/>
          </a:p>
        </p:txBody>
      </p:sp>
    </p:spTree>
    <p:extLst>
      <p:ext uri="{BB962C8B-B14F-4D97-AF65-F5344CB8AC3E}">
        <p14:creationId xmlns:p14="http://schemas.microsoft.com/office/powerpoint/2010/main" val="3715424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818ED4A-1D54-47ED-906C-01C5025E7CC0}" type="slidenum">
              <a:rPr lang="fi-FI" smtClean="0"/>
              <a:t>18</a:t>
            </a:fld>
            <a:endParaRPr lang="fi-FI"/>
          </a:p>
        </p:txBody>
      </p:sp>
    </p:spTree>
    <p:extLst>
      <p:ext uri="{BB962C8B-B14F-4D97-AF65-F5344CB8AC3E}">
        <p14:creationId xmlns:p14="http://schemas.microsoft.com/office/powerpoint/2010/main" val="2753037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SE" b="1" dirty="0"/>
              <a:t>Tillförlitligt…</a:t>
            </a:r>
            <a:br>
              <a:rPr lang="sv-SE" b="0" dirty="0"/>
            </a:br>
            <a:r>
              <a:rPr lang="sv-SE" b="0" dirty="0"/>
              <a:t>Det som har varit särskilt viktigt vid informationssökning är tillförlitligheten.</a:t>
            </a:r>
          </a:p>
          <a:p>
            <a:br>
              <a:rPr lang="sv-SE" b="0" dirty="0"/>
            </a:br>
            <a:r>
              <a:rPr lang="sv-SE" b="0" dirty="0"/>
              <a:t>”En kund tog upp en ganska betydande sak, nämligen att hen kan vara säker på att informationen hen får är tillförlitlig. Föräldrar söker ganska mycket information på nätet. </a:t>
            </a:r>
          </a:p>
          <a:p>
            <a:r>
              <a:rPr lang="sv-SE" b="0" dirty="0"/>
              <a:t>Men informationsdjungeln är rätt omfattande, så det kan vara svårt att veta vad man ska fokusera på och var den rätta informationen finns.”</a:t>
            </a:r>
          </a:p>
          <a:p>
            <a:endParaRPr lang="sv-SE" b="0" dirty="0"/>
          </a:p>
          <a:p>
            <a:r>
              <a:rPr lang="sv-SE" b="1" dirty="0"/>
              <a:t>På svenska</a:t>
            </a:r>
            <a:br>
              <a:rPr lang="sv-SE" b="0" dirty="0"/>
            </a:br>
            <a:r>
              <a:rPr lang="sv-SE" b="0" dirty="0"/>
              <a:t>alltid en naturlig fördröjning på grund av översättningsprocessen.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dirty="0">
              <a:effectLst/>
              <a:latin typeface="Calibri"/>
              <a:cs typeface="Calibri"/>
            </a:endParaRPr>
          </a:p>
          <a:p>
            <a:pPr marL="0" indent="0">
              <a:buFont typeface="Arial" panose="020B0604020202020204" pitchFamily="34" charset="0"/>
              <a:buNone/>
            </a:pPr>
            <a:endParaRPr lang="fi-FI" sz="1200" b="0" i="0" dirty="0">
              <a:effectLst/>
            </a:endParaRPr>
          </a:p>
          <a:p>
            <a:endParaRPr lang="fi-FI" dirty="0"/>
          </a:p>
        </p:txBody>
      </p:sp>
      <p:sp>
        <p:nvSpPr>
          <p:cNvPr id="4" name="Dian numeron paikkamerkki 3"/>
          <p:cNvSpPr>
            <a:spLocks noGrp="1"/>
          </p:cNvSpPr>
          <p:nvPr>
            <p:ph type="sldNum" sz="quarter" idx="5"/>
          </p:nvPr>
        </p:nvSpPr>
        <p:spPr/>
        <p:txBody>
          <a:bodyPr/>
          <a:lstStyle/>
          <a:p>
            <a:fld id="{9818ED4A-1D54-47ED-906C-01C5025E7CC0}" type="slidenum">
              <a:rPr lang="fi-FI" smtClean="0"/>
              <a:t>3</a:t>
            </a:fld>
            <a:endParaRPr lang="fi-FI"/>
          </a:p>
        </p:txBody>
      </p:sp>
    </p:spTree>
    <p:extLst>
      <p:ext uri="{BB962C8B-B14F-4D97-AF65-F5344CB8AC3E}">
        <p14:creationId xmlns:p14="http://schemas.microsoft.com/office/powerpoint/2010/main" val="1129198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818ED4A-1D54-47ED-906C-01C5025E7CC0}" type="slidenum">
              <a:rPr lang="fi-FI" smtClean="0"/>
              <a:t>4</a:t>
            </a:fld>
            <a:endParaRPr lang="fi-FI"/>
          </a:p>
        </p:txBody>
      </p:sp>
    </p:spTree>
    <p:extLst>
      <p:ext uri="{BB962C8B-B14F-4D97-AF65-F5344CB8AC3E}">
        <p14:creationId xmlns:p14="http://schemas.microsoft.com/office/powerpoint/2010/main" val="1682140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SE" b="1" dirty="0"/>
              <a:t>Mål</a:t>
            </a:r>
            <a:r>
              <a:rPr lang="sv-SE" dirty="0"/>
              <a:t> = att nå medborgare som har psykiska symtom eller problem i livssituationen + att vara ”</a:t>
            </a:r>
            <a:r>
              <a:rPr lang="sv-SE" dirty="0" err="1"/>
              <a:t>Googlen</a:t>
            </a:r>
            <a:r>
              <a:rPr lang="sv-SE" dirty="0"/>
              <a:t> för mental hälsa”.</a:t>
            </a:r>
          </a:p>
          <a:p>
            <a:endParaRPr lang="sv-SE" dirty="0"/>
          </a:p>
          <a:p>
            <a:r>
              <a:rPr lang="sv-SE" b="1" dirty="0"/>
              <a:t>Information om diagnoser</a:t>
            </a:r>
            <a:r>
              <a:rPr lang="sv-SE" dirty="0"/>
              <a:t> = på ett begripligt sätt med medborgarens språk</a:t>
            </a:r>
          </a:p>
          <a:p>
            <a:endParaRPr lang="sv-SE" dirty="0"/>
          </a:p>
          <a:p>
            <a:r>
              <a:rPr lang="sv-SE" b="1" dirty="0"/>
              <a:t>Information om mentalvårdstjänster</a:t>
            </a:r>
            <a:br>
              <a:rPr lang="sv-SE" dirty="0"/>
            </a:br>
            <a:r>
              <a:rPr lang="sv-SE" dirty="0"/>
              <a:t>Om behandlingsformer: Hur ser vården ut i praktiken?</a:t>
            </a:r>
            <a:br>
              <a:rPr lang="sv-SE" dirty="0"/>
            </a:br>
            <a:r>
              <a:rPr lang="sv-SE" dirty="0"/>
              <a:t>Om tjänster: Vem erbjuder vad?</a:t>
            </a:r>
          </a:p>
          <a:p>
            <a:endParaRPr lang="sv-SE" dirty="0"/>
          </a:p>
          <a:p>
            <a:r>
              <a:rPr lang="sv-SE" b="1" dirty="0"/>
              <a:t>Avsnitt för yrkespersoner</a:t>
            </a:r>
            <a:r>
              <a:rPr lang="sv-SE" dirty="0"/>
              <a:t> = även för studerande inom området</a:t>
            </a:r>
          </a:p>
          <a:p>
            <a:endParaRPr lang="sv-SE" dirty="0"/>
          </a:p>
          <a:p>
            <a:r>
              <a:rPr lang="sv-SE" b="1" dirty="0"/>
              <a:t>Hopp</a:t>
            </a:r>
            <a:r>
              <a:rPr lang="sv-SE" dirty="0"/>
              <a:t> = många tips om vad man själv kan göra + information om var man kan söka hjälp.</a:t>
            </a:r>
          </a:p>
        </p:txBody>
      </p:sp>
      <p:sp>
        <p:nvSpPr>
          <p:cNvPr id="4" name="Dian numeron paikkamerkki 3"/>
          <p:cNvSpPr>
            <a:spLocks noGrp="1"/>
          </p:cNvSpPr>
          <p:nvPr>
            <p:ph type="sldNum" sz="quarter" idx="5"/>
          </p:nvPr>
        </p:nvSpPr>
        <p:spPr/>
        <p:txBody>
          <a:bodyPr/>
          <a:lstStyle/>
          <a:p>
            <a:fld id="{1B0B7E31-3201-4D06-89DA-D14BB2CD4C0A}" type="slidenum">
              <a:rPr lang="fi-FI" smtClean="0"/>
              <a:t>5</a:t>
            </a:fld>
            <a:endParaRPr lang="fi-FI"/>
          </a:p>
        </p:txBody>
      </p:sp>
    </p:spTree>
    <p:extLst>
      <p:ext uri="{BB962C8B-B14F-4D97-AF65-F5344CB8AC3E}">
        <p14:creationId xmlns:p14="http://schemas.microsoft.com/office/powerpoint/2010/main" val="1658623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SE" b="0" dirty="0"/>
              <a:t>Alltså, den största delen, 60 %, söker aldrig vård – bland annat de kan ha nytta av den här tjänsten och få hjälp.</a:t>
            </a:r>
            <a:br>
              <a:rPr lang="sv-SE" b="0" dirty="0"/>
            </a:br>
            <a:r>
              <a:rPr lang="sv-SE" b="0" dirty="0"/>
              <a:t>(Samuli </a:t>
            </a:r>
            <a:r>
              <a:rPr lang="sv-SE" b="0" dirty="0" err="1"/>
              <a:t>Saarni</a:t>
            </a:r>
            <a:r>
              <a:rPr lang="sv-SE" b="0" dirty="0"/>
              <a:t>, docent)</a:t>
            </a:r>
          </a:p>
          <a:p>
            <a:endParaRPr lang="sv-SE" b="0" dirty="0"/>
          </a:p>
          <a:p>
            <a:r>
              <a:rPr lang="sv-SE" b="0" dirty="0"/>
              <a:t>Psykporten är vård och hjälp med låg tröskel.</a:t>
            </a:r>
            <a:br>
              <a:rPr lang="sv-SE" b="0" dirty="0"/>
            </a:br>
            <a:r>
              <a:rPr lang="sv-SE" b="0" dirty="0"/>
              <a:t>Alltså NÄR det första steget vanligtvis inte är att direkt boka en läkartid eller börja terapi – precis på samma sätt som man inte genast går till läkare eller på flera års fysioterapi om man har ont i nacken.</a:t>
            </a:r>
            <a:br>
              <a:rPr lang="sv-SE" b="0" dirty="0"/>
            </a:br>
            <a:r>
              <a:rPr lang="sv-SE" b="0" dirty="0"/>
              <a:t>Det första steget är oftast att ta reda på vad jag själv kan göra ELLER hur jag kan hjälpa mitt barn/min partner/min vän?</a:t>
            </a:r>
          </a:p>
          <a:p>
            <a:br>
              <a:rPr lang="sv-SE" b="0" dirty="0"/>
            </a:br>
            <a:r>
              <a:rPr lang="sv-SE" b="0" dirty="0"/>
              <a:t>Det första steget är alltså numera främst att googla symtomet eller problemet – och via det hitta vägen till Psykporten.</a:t>
            </a:r>
          </a:p>
          <a:p>
            <a:endParaRPr lang="sv-SE" b="0" dirty="0"/>
          </a:p>
          <a:p>
            <a:r>
              <a:rPr lang="sv-SE" b="0" dirty="0"/>
              <a:t>Tjänsten är också ett stöd och en hjälp under vården både för yrkespersoner och patienter – och inte att förglömma de närstående!</a:t>
            </a:r>
            <a:br>
              <a:rPr lang="sv-SE" b="0" dirty="0"/>
            </a:br>
            <a:r>
              <a:rPr lang="sv-SE" b="0" dirty="0"/>
              <a:t>Och efter vården för patienten själv!</a:t>
            </a:r>
          </a:p>
        </p:txBody>
      </p:sp>
      <p:sp>
        <p:nvSpPr>
          <p:cNvPr id="4" name="Dian numeron paikkamerkki 3"/>
          <p:cNvSpPr>
            <a:spLocks noGrp="1"/>
          </p:cNvSpPr>
          <p:nvPr>
            <p:ph type="sldNum" sz="quarter" idx="5"/>
          </p:nvPr>
        </p:nvSpPr>
        <p:spPr/>
        <p:txBody>
          <a:bodyPr/>
          <a:lstStyle/>
          <a:p>
            <a:fld id="{9818ED4A-1D54-47ED-906C-01C5025E7CC0}" type="slidenum">
              <a:rPr lang="fi-FI" smtClean="0"/>
              <a:t>6</a:t>
            </a:fld>
            <a:endParaRPr lang="fi-FI"/>
          </a:p>
        </p:txBody>
      </p:sp>
    </p:spTree>
    <p:extLst>
      <p:ext uri="{BB962C8B-B14F-4D97-AF65-F5344CB8AC3E}">
        <p14:creationId xmlns:p14="http://schemas.microsoft.com/office/powerpoint/2010/main" val="3601715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SE" b="1" dirty="0"/>
              <a:t>SJÄLVSTÄNDIGT HJÄRTA, EFTERSOM</a:t>
            </a:r>
            <a:r>
              <a:rPr lang="sv-SE" dirty="0"/>
              <a:t> – enligt forskning söker endast 40 % av dem som behöver vård faktiskt vård</a:t>
            </a:r>
          </a:p>
          <a:p>
            <a:r>
              <a:rPr lang="sv-SE" dirty="0"/>
              <a:t>- alltså 60 % av dem som behöver mentalvårdstjänster söker aldrig hjälp.</a:t>
            </a:r>
          </a:p>
          <a:p>
            <a:r>
              <a:rPr lang="sv-SE" dirty="0"/>
              <a:t>- hjälp och verktyg för dem finns bland annat på Psykporten</a:t>
            </a:r>
          </a:p>
          <a:p>
            <a:endParaRPr lang="sv-SE" dirty="0"/>
          </a:p>
          <a:p>
            <a:r>
              <a:rPr lang="sv-SE" b="1" dirty="0"/>
              <a:t>FÖR NÄRSTÅENDE</a:t>
            </a:r>
            <a:r>
              <a:rPr lang="sv-SE" dirty="0"/>
              <a:t> – Materialet är också till för närstående, och de hittar många tips och får möjlighet att delta.</a:t>
            </a:r>
          </a:p>
          <a:p>
            <a:r>
              <a:rPr lang="sv-SE" dirty="0"/>
              <a:t>- vi har fått feedback från föräldrar att ”självhjälpsprogrammet ger styrka” när man har olika utmaningar med små barn.</a:t>
            </a:r>
          </a:p>
          <a:p>
            <a:r>
              <a:rPr lang="sv-SE" dirty="0"/>
              <a:t>- unga har berättat att det känns bra när föräldern får förståelse för deras problem.</a:t>
            </a:r>
          </a:p>
          <a:p>
            <a:endParaRPr lang="sv-SE" dirty="0"/>
          </a:p>
          <a:p>
            <a:r>
              <a:rPr lang="sv-SE" b="1" dirty="0"/>
              <a:t>OAVSETT ÅLDER</a:t>
            </a:r>
          </a:p>
          <a:p>
            <a:endParaRPr lang="sv-SE" dirty="0"/>
          </a:p>
          <a:p>
            <a:pPr algn="l"/>
            <a:endParaRPr lang="fi-FI" b="0" i="0" dirty="0">
              <a:solidFill>
                <a:srgbClr val="191919"/>
              </a:solidFill>
              <a:effectLst/>
              <a:latin typeface="Archivo"/>
            </a:endParaRPr>
          </a:p>
        </p:txBody>
      </p:sp>
      <p:sp>
        <p:nvSpPr>
          <p:cNvPr id="4" name="Dian numeron paikkamerkki 3"/>
          <p:cNvSpPr>
            <a:spLocks noGrp="1"/>
          </p:cNvSpPr>
          <p:nvPr>
            <p:ph type="sldNum" sz="quarter" idx="5"/>
          </p:nvPr>
        </p:nvSpPr>
        <p:spPr/>
        <p:txBody>
          <a:bodyPr/>
          <a:lstStyle/>
          <a:p>
            <a:fld id="{9818ED4A-1D54-47ED-906C-01C5025E7CC0}" type="slidenum">
              <a:rPr lang="fi-FI" smtClean="0"/>
              <a:t>7</a:t>
            </a:fld>
            <a:endParaRPr lang="fi-FI"/>
          </a:p>
        </p:txBody>
      </p:sp>
    </p:spTree>
    <p:extLst>
      <p:ext uri="{BB962C8B-B14F-4D97-AF65-F5344CB8AC3E}">
        <p14:creationId xmlns:p14="http://schemas.microsoft.com/office/powerpoint/2010/main" val="121919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endParaRPr lang="fi-FI" b="0" i="0" dirty="0">
              <a:solidFill>
                <a:srgbClr val="191919"/>
              </a:solidFill>
              <a:effectLst/>
              <a:latin typeface="Archivo"/>
            </a:endParaRPr>
          </a:p>
        </p:txBody>
      </p:sp>
      <p:sp>
        <p:nvSpPr>
          <p:cNvPr id="4" name="Dian numeron paikkamerkki 3"/>
          <p:cNvSpPr>
            <a:spLocks noGrp="1"/>
          </p:cNvSpPr>
          <p:nvPr>
            <p:ph type="sldNum" sz="quarter" idx="5"/>
          </p:nvPr>
        </p:nvSpPr>
        <p:spPr/>
        <p:txBody>
          <a:bodyPr/>
          <a:lstStyle/>
          <a:p>
            <a:fld id="{9818ED4A-1D54-47ED-906C-01C5025E7CC0}" type="slidenum">
              <a:rPr lang="fi-FI" smtClean="0"/>
              <a:t>8</a:t>
            </a:fld>
            <a:endParaRPr lang="fi-FI"/>
          </a:p>
        </p:txBody>
      </p:sp>
    </p:spTree>
    <p:extLst>
      <p:ext uri="{BB962C8B-B14F-4D97-AF65-F5344CB8AC3E}">
        <p14:creationId xmlns:p14="http://schemas.microsoft.com/office/powerpoint/2010/main" val="2218780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818ED4A-1D54-47ED-906C-01C5025E7CC0}" type="slidenum">
              <a:rPr lang="fi-FI" smtClean="0"/>
              <a:t>9</a:t>
            </a:fld>
            <a:endParaRPr lang="fi-FI"/>
          </a:p>
        </p:txBody>
      </p:sp>
    </p:spTree>
    <p:extLst>
      <p:ext uri="{BB962C8B-B14F-4D97-AF65-F5344CB8AC3E}">
        <p14:creationId xmlns:p14="http://schemas.microsoft.com/office/powerpoint/2010/main" val="1318844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SE" b="1" dirty="0"/>
              <a:t>När ett program har blivit bekant – är det lätt att ta nästa </a:t>
            </a:r>
            <a:r>
              <a:rPr lang="sv-SE" dirty="0"/>
              <a:t>= strukturen är alltid densamma!</a:t>
            </a:r>
          </a:p>
          <a:p>
            <a:endParaRPr lang="sv-SE" dirty="0"/>
          </a:p>
          <a:p>
            <a:r>
              <a:rPr lang="sv-SE" dirty="0"/>
              <a:t>Om man har tillgång till internet är det bäst att visa detta och berätta direkt medan sidan visas.</a:t>
            </a:r>
          </a:p>
          <a:p>
            <a:endParaRPr lang="fi-FI" b="1" dirty="0"/>
          </a:p>
        </p:txBody>
      </p:sp>
      <p:sp>
        <p:nvSpPr>
          <p:cNvPr id="4" name="Dian numeron paikkamerkki 3"/>
          <p:cNvSpPr>
            <a:spLocks noGrp="1"/>
          </p:cNvSpPr>
          <p:nvPr>
            <p:ph type="sldNum" sz="quarter" idx="5"/>
          </p:nvPr>
        </p:nvSpPr>
        <p:spPr/>
        <p:txBody>
          <a:bodyPr/>
          <a:lstStyle/>
          <a:p>
            <a:fld id="{9818ED4A-1D54-47ED-906C-01C5025E7CC0}" type="slidenum">
              <a:rPr lang="fi-FI" smtClean="0"/>
              <a:t>10</a:t>
            </a:fld>
            <a:endParaRPr lang="fi-FI"/>
          </a:p>
        </p:txBody>
      </p:sp>
    </p:spTree>
    <p:extLst>
      <p:ext uri="{BB962C8B-B14F-4D97-AF65-F5344CB8AC3E}">
        <p14:creationId xmlns:p14="http://schemas.microsoft.com/office/powerpoint/2010/main" val="31570587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5_Otsikkodia">
    <p:spTree>
      <p:nvGrpSpPr>
        <p:cNvPr id="1" name=""/>
        <p:cNvGrpSpPr/>
        <p:nvPr/>
      </p:nvGrpSpPr>
      <p:grpSpPr>
        <a:xfrm>
          <a:off x="0" y="0"/>
          <a:ext cx="0" cy="0"/>
          <a:chOff x="0" y="0"/>
          <a:chExt cx="0" cy="0"/>
        </a:xfrm>
      </p:grpSpPr>
      <p:pic>
        <p:nvPicPr>
          <p:cNvPr id="9" name="Kuva 8" descr="Kuva, joka sisältää kohteen farkut, piha-, jalkineet, henkilö&#10;&#10;Kuvaus luotu automaattisesti">
            <a:extLst>
              <a:ext uri="{FF2B5EF4-FFF2-40B4-BE49-F238E27FC236}">
                <a16:creationId xmlns:a16="http://schemas.microsoft.com/office/drawing/2014/main" id="{F3689685-2DDD-367C-D03B-A4A0D3C346E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722" r="3400"/>
          <a:stretch/>
        </p:blipFill>
        <p:spPr>
          <a:xfrm>
            <a:off x="0" y="-1"/>
            <a:ext cx="12192000" cy="6857999"/>
          </a:xfrm>
          <a:prstGeom prst="rect">
            <a:avLst/>
          </a:prstGeom>
        </p:spPr>
      </p:pic>
      <p:pic>
        <p:nvPicPr>
          <p:cNvPr id="6" name="Kuva 5" descr="Kuva, joka sisältää kohteen kuvakaappaus, pimeys, Grafiikka, yö&#10;&#10;Kuvaus luotu automaattisesti">
            <a:extLst>
              <a:ext uri="{FF2B5EF4-FFF2-40B4-BE49-F238E27FC236}">
                <a16:creationId xmlns:a16="http://schemas.microsoft.com/office/drawing/2014/main" id="{7B078A5F-E78C-089C-A1E1-DC1C746D60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448" t="29985" r="13546" b="29986"/>
          <a:stretch/>
        </p:blipFill>
        <p:spPr>
          <a:xfrm>
            <a:off x="0" y="0"/>
            <a:ext cx="5411449" cy="1525339"/>
          </a:xfrm>
          <a:prstGeom prst="rect">
            <a:avLst/>
          </a:prstGeom>
        </p:spPr>
      </p:pic>
      <p:sp>
        <p:nvSpPr>
          <p:cNvPr id="2" name="Otsikko 1">
            <a:extLst>
              <a:ext uri="{FF2B5EF4-FFF2-40B4-BE49-F238E27FC236}">
                <a16:creationId xmlns:a16="http://schemas.microsoft.com/office/drawing/2014/main" id="{E00B9057-8F7B-4C0B-9648-5F123DE3CB54}"/>
              </a:ext>
            </a:extLst>
          </p:cNvPr>
          <p:cNvSpPr>
            <a:spLocks noGrp="1"/>
          </p:cNvSpPr>
          <p:nvPr>
            <p:ph type="ctrTitle"/>
          </p:nvPr>
        </p:nvSpPr>
        <p:spPr>
          <a:xfrm>
            <a:off x="0" y="2666330"/>
            <a:ext cx="12191999" cy="1525339"/>
          </a:xfrm>
          <a:prstGeom prst="rect">
            <a:avLst/>
          </a:prstGeom>
          <a:solidFill>
            <a:schemeClr val="accent2"/>
          </a:solidFill>
          <a:effectLst/>
        </p:spPr>
        <p:txBody>
          <a:bodyPr anchor="ctr">
            <a:noAutofit/>
          </a:bodyPr>
          <a:lstStyle>
            <a:lvl1pPr algn="ctr">
              <a:defRPr sz="4000" b="1" baseline="0">
                <a:solidFill>
                  <a:schemeClr val="bg1"/>
                </a:solidFill>
                <a:latin typeface="Georgia Pro" panose="020B0604020202020204" pitchFamily="18"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A6C06E3B-DB00-4DB3-B4A7-6700807EE342}"/>
              </a:ext>
            </a:extLst>
          </p:cNvPr>
          <p:cNvSpPr>
            <a:spLocks noGrp="1"/>
          </p:cNvSpPr>
          <p:nvPr>
            <p:ph type="subTitle" idx="1" hasCustomPrompt="1"/>
          </p:nvPr>
        </p:nvSpPr>
        <p:spPr>
          <a:xfrm>
            <a:off x="606195" y="5830375"/>
            <a:ext cx="7477102" cy="796456"/>
          </a:xfrm>
          <a:prstGeom prst="rect">
            <a:avLst/>
          </a:prstGeo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br>
              <a:rPr lang="fi-FI" dirty="0"/>
            </a:br>
            <a:r>
              <a:rPr lang="fi-FI" dirty="0" err="1"/>
              <a:t>napsautt</a:t>
            </a:r>
            <a:r>
              <a:rPr lang="fi-FI" dirty="0"/>
              <a:t>.</a:t>
            </a:r>
          </a:p>
        </p:txBody>
      </p:sp>
    </p:spTree>
    <p:extLst>
      <p:ext uri="{BB962C8B-B14F-4D97-AF65-F5344CB8AC3E}">
        <p14:creationId xmlns:p14="http://schemas.microsoft.com/office/powerpoint/2010/main" val="489484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dia">
    <p:spTree>
      <p:nvGrpSpPr>
        <p:cNvPr id="1" name=""/>
        <p:cNvGrpSpPr/>
        <p:nvPr/>
      </p:nvGrpSpPr>
      <p:grpSpPr>
        <a:xfrm>
          <a:off x="0" y="0"/>
          <a:ext cx="0" cy="0"/>
          <a:chOff x="0" y="0"/>
          <a:chExt cx="0" cy="0"/>
        </a:xfrm>
      </p:grpSpPr>
      <p:sp>
        <p:nvSpPr>
          <p:cNvPr id="4" name="Sisällön paikkamerkki 2">
            <a:extLst>
              <a:ext uri="{FF2B5EF4-FFF2-40B4-BE49-F238E27FC236}">
                <a16:creationId xmlns:a16="http://schemas.microsoft.com/office/drawing/2014/main" id="{E575256B-9C68-1275-5A5A-E4BF70DB1F98}"/>
              </a:ext>
            </a:extLst>
          </p:cNvPr>
          <p:cNvSpPr>
            <a:spLocks noGrp="1"/>
          </p:cNvSpPr>
          <p:nvPr>
            <p:ph idx="1"/>
          </p:nvPr>
        </p:nvSpPr>
        <p:spPr>
          <a:xfrm>
            <a:off x="317937" y="1975471"/>
            <a:ext cx="7237895" cy="4040318"/>
          </a:xfrm>
          <a:prstGeom prst="rect">
            <a:avLst/>
          </a:prstGeom>
          <a:noFill/>
          <a:effectLst/>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Suorakulmio 6">
            <a:extLst>
              <a:ext uri="{FF2B5EF4-FFF2-40B4-BE49-F238E27FC236}">
                <a16:creationId xmlns:a16="http://schemas.microsoft.com/office/drawing/2014/main" id="{12635C4D-2969-B800-2BA3-54807BC05249}"/>
              </a:ext>
            </a:extLst>
          </p:cNvPr>
          <p:cNvSpPr/>
          <p:nvPr userDrawn="1"/>
        </p:nvSpPr>
        <p:spPr>
          <a:xfrm>
            <a:off x="7908966" y="0"/>
            <a:ext cx="428303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8" name="Kuvan paikkamerkki 6">
            <a:extLst>
              <a:ext uri="{FF2B5EF4-FFF2-40B4-BE49-F238E27FC236}">
                <a16:creationId xmlns:a16="http://schemas.microsoft.com/office/drawing/2014/main" id="{1B885D77-1E8D-0B03-552B-C882CDB429F8}"/>
              </a:ext>
            </a:extLst>
          </p:cNvPr>
          <p:cNvSpPr>
            <a:spLocks noGrp="1"/>
          </p:cNvSpPr>
          <p:nvPr>
            <p:ph type="pic" sz="quarter" idx="16" hasCustomPrompt="1"/>
          </p:nvPr>
        </p:nvSpPr>
        <p:spPr>
          <a:xfrm>
            <a:off x="8250483" y="365125"/>
            <a:ext cx="3600000" cy="3600000"/>
          </a:xfrm>
          <a:prstGeom prst="ellipse">
            <a:avLst/>
          </a:prstGeom>
        </p:spPr>
        <p:txBody>
          <a:bodyPr/>
          <a:lstStyle>
            <a:lvl1pPr marL="49212"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lvl1pPr>
          </a:lstStyle>
          <a:p>
            <a:pPr marL="49212"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fi-FI" dirty="0"/>
              <a:t>Lisää kuva</a:t>
            </a:r>
            <a:br>
              <a:rPr lang="fi-FI" dirty="0"/>
            </a:br>
            <a:endParaRPr lang="fi-FI" dirty="0"/>
          </a:p>
        </p:txBody>
      </p:sp>
      <p:sp>
        <p:nvSpPr>
          <p:cNvPr id="2" name="Otsikko 1">
            <a:extLst>
              <a:ext uri="{FF2B5EF4-FFF2-40B4-BE49-F238E27FC236}">
                <a16:creationId xmlns:a16="http://schemas.microsoft.com/office/drawing/2014/main" id="{2FE54F13-C2B9-8B98-103D-35AC9542D319}"/>
              </a:ext>
            </a:extLst>
          </p:cNvPr>
          <p:cNvSpPr>
            <a:spLocks noGrp="1"/>
          </p:cNvSpPr>
          <p:nvPr>
            <p:ph type="title"/>
          </p:nvPr>
        </p:nvSpPr>
        <p:spPr>
          <a:xfrm>
            <a:off x="317937" y="365125"/>
            <a:ext cx="7237895" cy="1325563"/>
          </a:xfrm>
          <a:prstGeom prst="rect">
            <a:avLst/>
          </a:prstGeom>
        </p:spPr>
        <p:txBody>
          <a:bodyPr anchor="ctr"/>
          <a:lstStyle>
            <a:lvl1pPr>
              <a:lnSpc>
                <a:spcPct val="100000"/>
              </a:lnSpc>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10">
            <a:extLst>
              <a:ext uri="{FF2B5EF4-FFF2-40B4-BE49-F238E27FC236}">
                <a16:creationId xmlns:a16="http://schemas.microsoft.com/office/drawing/2014/main" id="{0C21CE12-0234-EB70-A923-76AB054D0830}"/>
              </a:ext>
            </a:extLst>
          </p:cNvPr>
          <p:cNvSpPr>
            <a:spLocks noGrp="1"/>
          </p:cNvSpPr>
          <p:nvPr>
            <p:ph type="body" sz="quarter" idx="14" hasCustomPrompt="1"/>
          </p:nvPr>
        </p:nvSpPr>
        <p:spPr>
          <a:xfrm>
            <a:off x="8090114" y="4333563"/>
            <a:ext cx="3911547" cy="1325882"/>
          </a:xfrm>
          <a:prstGeom prst="rect">
            <a:avLst/>
          </a:prstGeom>
        </p:spPr>
        <p:txBody>
          <a:bodyPr anchor="ctr">
            <a:normAutofit/>
          </a:bodyPr>
          <a:lstStyle>
            <a:lvl1pPr marL="49212" indent="0" algn="ctr">
              <a:buNone/>
              <a:defRPr sz="2400" b="0" i="0" cap="all" baseline="0">
                <a:solidFill>
                  <a:schemeClr val="tx1"/>
                </a:solidFill>
                <a:latin typeface="+mn-lt"/>
                <a:cs typeface="Archivo"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fi-FI" dirty="0"/>
              <a:t>Kirjoita tähän.</a:t>
            </a:r>
          </a:p>
        </p:txBody>
      </p:sp>
      <p:pic>
        <p:nvPicPr>
          <p:cNvPr id="6" name="Kuva 5" descr="Kuva, joka sisältää kohteen Grafiikka, kuvakaappaus, graafinen suunnittelu, muotoilu&#10;&#10;Kuvaus luotu automaattisesti">
            <a:extLst>
              <a:ext uri="{FF2B5EF4-FFF2-40B4-BE49-F238E27FC236}">
                <a16:creationId xmlns:a16="http://schemas.microsoft.com/office/drawing/2014/main" id="{084B2D9D-495E-D64F-793A-6031E43246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197" y="6384227"/>
            <a:ext cx="2017379" cy="393140"/>
          </a:xfrm>
          <a:prstGeom prst="rect">
            <a:avLst/>
          </a:prstGeom>
        </p:spPr>
      </p:pic>
    </p:spTree>
    <p:extLst>
      <p:ext uri="{BB962C8B-B14F-4D97-AF65-F5344CB8AC3E}">
        <p14:creationId xmlns:p14="http://schemas.microsoft.com/office/powerpoint/2010/main" val="3799172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ysely+nuoret-dia">
    <p:spTree>
      <p:nvGrpSpPr>
        <p:cNvPr id="1" name=""/>
        <p:cNvGrpSpPr/>
        <p:nvPr/>
      </p:nvGrpSpPr>
      <p:grpSpPr>
        <a:xfrm>
          <a:off x="0" y="0"/>
          <a:ext cx="0" cy="0"/>
          <a:chOff x="0" y="0"/>
          <a:chExt cx="0" cy="0"/>
        </a:xfrm>
      </p:grpSpPr>
      <p:sp>
        <p:nvSpPr>
          <p:cNvPr id="4" name="Sisällön paikkamerkki 2">
            <a:extLst>
              <a:ext uri="{FF2B5EF4-FFF2-40B4-BE49-F238E27FC236}">
                <a16:creationId xmlns:a16="http://schemas.microsoft.com/office/drawing/2014/main" id="{E575256B-9C68-1275-5A5A-E4BF70DB1F98}"/>
              </a:ext>
            </a:extLst>
          </p:cNvPr>
          <p:cNvSpPr>
            <a:spLocks noGrp="1"/>
          </p:cNvSpPr>
          <p:nvPr>
            <p:ph idx="1"/>
          </p:nvPr>
        </p:nvSpPr>
        <p:spPr>
          <a:xfrm>
            <a:off x="317937" y="1975471"/>
            <a:ext cx="7237895" cy="4040318"/>
          </a:xfrm>
          <a:prstGeom prst="rect">
            <a:avLst/>
          </a:prstGeom>
          <a:noFill/>
          <a:effectLst/>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Suorakulmio 6">
            <a:extLst>
              <a:ext uri="{FF2B5EF4-FFF2-40B4-BE49-F238E27FC236}">
                <a16:creationId xmlns:a16="http://schemas.microsoft.com/office/drawing/2014/main" id="{12635C4D-2969-B800-2BA3-54807BC05249}"/>
              </a:ext>
            </a:extLst>
          </p:cNvPr>
          <p:cNvSpPr/>
          <p:nvPr userDrawn="1"/>
        </p:nvSpPr>
        <p:spPr>
          <a:xfrm>
            <a:off x="7908966" y="0"/>
            <a:ext cx="428303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8" name="Kuvan paikkamerkki 6">
            <a:extLst>
              <a:ext uri="{FF2B5EF4-FFF2-40B4-BE49-F238E27FC236}">
                <a16:creationId xmlns:a16="http://schemas.microsoft.com/office/drawing/2014/main" id="{1B885D77-1E8D-0B03-552B-C882CDB429F8}"/>
              </a:ext>
            </a:extLst>
          </p:cNvPr>
          <p:cNvSpPr>
            <a:spLocks noGrp="1"/>
          </p:cNvSpPr>
          <p:nvPr>
            <p:ph type="pic" sz="quarter" idx="16" hasCustomPrompt="1"/>
          </p:nvPr>
        </p:nvSpPr>
        <p:spPr>
          <a:xfrm>
            <a:off x="8250483" y="365125"/>
            <a:ext cx="3600000" cy="3600000"/>
          </a:xfrm>
          <a:prstGeom prst="ellipse">
            <a:avLst/>
          </a:prstGeom>
        </p:spPr>
        <p:txBody>
          <a:bodyPr/>
          <a:lstStyle>
            <a:lvl1pPr marL="49212"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lvl1pPr>
          </a:lstStyle>
          <a:p>
            <a:pPr marL="49212"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fi-FI" dirty="0"/>
              <a:t>Lisää kuva</a:t>
            </a:r>
            <a:br>
              <a:rPr lang="fi-FI" dirty="0"/>
            </a:br>
            <a:endParaRPr lang="fi-FI" dirty="0"/>
          </a:p>
        </p:txBody>
      </p:sp>
      <p:sp>
        <p:nvSpPr>
          <p:cNvPr id="2" name="Otsikko 1">
            <a:extLst>
              <a:ext uri="{FF2B5EF4-FFF2-40B4-BE49-F238E27FC236}">
                <a16:creationId xmlns:a16="http://schemas.microsoft.com/office/drawing/2014/main" id="{2FE54F13-C2B9-8B98-103D-35AC9542D319}"/>
              </a:ext>
            </a:extLst>
          </p:cNvPr>
          <p:cNvSpPr>
            <a:spLocks noGrp="1"/>
          </p:cNvSpPr>
          <p:nvPr>
            <p:ph type="title"/>
          </p:nvPr>
        </p:nvSpPr>
        <p:spPr>
          <a:xfrm>
            <a:off x="317937" y="365125"/>
            <a:ext cx="7237895" cy="1325563"/>
          </a:xfrm>
          <a:prstGeom prst="rect">
            <a:avLst/>
          </a:prstGeom>
        </p:spPr>
        <p:txBody>
          <a:bodyPr anchor="ctr"/>
          <a:lstStyle>
            <a:lvl1pPr>
              <a:lnSpc>
                <a:spcPct val="100000"/>
              </a:lnSpc>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10">
            <a:extLst>
              <a:ext uri="{FF2B5EF4-FFF2-40B4-BE49-F238E27FC236}">
                <a16:creationId xmlns:a16="http://schemas.microsoft.com/office/drawing/2014/main" id="{AC39EF46-D6E7-FBF8-65E1-5C29672940E5}"/>
              </a:ext>
            </a:extLst>
          </p:cNvPr>
          <p:cNvSpPr>
            <a:spLocks noGrp="1"/>
          </p:cNvSpPr>
          <p:nvPr>
            <p:ph type="body" sz="quarter" idx="14" hasCustomPrompt="1"/>
          </p:nvPr>
        </p:nvSpPr>
        <p:spPr>
          <a:xfrm>
            <a:off x="8090114" y="4333563"/>
            <a:ext cx="3911547" cy="1325882"/>
          </a:xfrm>
          <a:prstGeom prst="rect">
            <a:avLst/>
          </a:prstGeom>
        </p:spPr>
        <p:txBody>
          <a:bodyPr anchor="ctr">
            <a:normAutofit/>
          </a:bodyPr>
          <a:lstStyle>
            <a:lvl1pPr marL="49212" indent="0" algn="ctr">
              <a:buNone/>
              <a:defRPr sz="2400" b="0" i="0" cap="all" baseline="0">
                <a:solidFill>
                  <a:srgbClr val="FFFFFF"/>
                </a:solidFill>
                <a:latin typeface="+mn-lt"/>
                <a:cs typeface="Archivo"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fi-FI" dirty="0"/>
              <a:t>Kirjoita tähän.</a:t>
            </a:r>
          </a:p>
        </p:txBody>
      </p:sp>
      <p:pic>
        <p:nvPicPr>
          <p:cNvPr id="5" name="Kuva 4" descr="Kuva, joka sisältää kohteen Fontti, Grafiikka, logo, teksti&#10;&#10;Kuvaus luotu automaattisesti">
            <a:extLst>
              <a:ext uri="{FF2B5EF4-FFF2-40B4-BE49-F238E27FC236}">
                <a16:creationId xmlns:a16="http://schemas.microsoft.com/office/drawing/2014/main" id="{C711FB5A-C82C-F6D7-B1E3-8F46390F26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197" y="6384227"/>
            <a:ext cx="2017380" cy="393140"/>
          </a:xfrm>
          <a:prstGeom prst="rect">
            <a:avLst/>
          </a:prstGeom>
        </p:spPr>
      </p:pic>
    </p:spTree>
    <p:extLst>
      <p:ext uri="{BB962C8B-B14F-4D97-AF65-F5344CB8AC3E}">
        <p14:creationId xmlns:p14="http://schemas.microsoft.com/office/powerpoint/2010/main" val="3161703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tpalv+lapset-dia">
    <p:spTree>
      <p:nvGrpSpPr>
        <p:cNvPr id="1" name=""/>
        <p:cNvGrpSpPr/>
        <p:nvPr/>
      </p:nvGrpSpPr>
      <p:grpSpPr>
        <a:xfrm>
          <a:off x="0" y="0"/>
          <a:ext cx="0" cy="0"/>
          <a:chOff x="0" y="0"/>
          <a:chExt cx="0" cy="0"/>
        </a:xfrm>
      </p:grpSpPr>
      <p:sp>
        <p:nvSpPr>
          <p:cNvPr id="4" name="Sisällön paikkamerkki 2">
            <a:extLst>
              <a:ext uri="{FF2B5EF4-FFF2-40B4-BE49-F238E27FC236}">
                <a16:creationId xmlns:a16="http://schemas.microsoft.com/office/drawing/2014/main" id="{E575256B-9C68-1275-5A5A-E4BF70DB1F98}"/>
              </a:ext>
            </a:extLst>
          </p:cNvPr>
          <p:cNvSpPr>
            <a:spLocks noGrp="1"/>
          </p:cNvSpPr>
          <p:nvPr>
            <p:ph idx="1"/>
          </p:nvPr>
        </p:nvSpPr>
        <p:spPr>
          <a:xfrm>
            <a:off x="317937" y="1975471"/>
            <a:ext cx="7237895" cy="4040318"/>
          </a:xfrm>
          <a:prstGeom prst="rect">
            <a:avLst/>
          </a:prstGeom>
          <a:noFill/>
          <a:effectLst/>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Suorakulmio 6">
            <a:extLst>
              <a:ext uri="{FF2B5EF4-FFF2-40B4-BE49-F238E27FC236}">
                <a16:creationId xmlns:a16="http://schemas.microsoft.com/office/drawing/2014/main" id="{12635C4D-2969-B800-2BA3-54807BC05249}"/>
              </a:ext>
            </a:extLst>
          </p:cNvPr>
          <p:cNvSpPr/>
          <p:nvPr userDrawn="1"/>
        </p:nvSpPr>
        <p:spPr>
          <a:xfrm>
            <a:off x="7908966" y="0"/>
            <a:ext cx="42830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8" name="Kuvan paikkamerkki 6">
            <a:extLst>
              <a:ext uri="{FF2B5EF4-FFF2-40B4-BE49-F238E27FC236}">
                <a16:creationId xmlns:a16="http://schemas.microsoft.com/office/drawing/2014/main" id="{1B885D77-1E8D-0B03-552B-C882CDB429F8}"/>
              </a:ext>
            </a:extLst>
          </p:cNvPr>
          <p:cNvSpPr>
            <a:spLocks noGrp="1"/>
          </p:cNvSpPr>
          <p:nvPr>
            <p:ph type="pic" sz="quarter" idx="16" hasCustomPrompt="1"/>
          </p:nvPr>
        </p:nvSpPr>
        <p:spPr>
          <a:xfrm>
            <a:off x="8250483" y="365125"/>
            <a:ext cx="3600000" cy="3600000"/>
          </a:xfrm>
          <a:prstGeom prst="ellipse">
            <a:avLst/>
          </a:prstGeom>
        </p:spPr>
        <p:txBody>
          <a:bodyPr/>
          <a:lstStyle>
            <a:lvl1pPr marL="49212"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lvl1pPr>
          </a:lstStyle>
          <a:p>
            <a:pPr marL="49212"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fi-FI" dirty="0"/>
              <a:t>Lisää kuva</a:t>
            </a:r>
            <a:br>
              <a:rPr lang="fi-FI" dirty="0"/>
            </a:br>
            <a:endParaRPr lang="fi-FI" dirty="0"/>
          </a:p>
        </p:txBody>
      </p:sp>
      <p:sp>
        <p:nvSpPr>
          <p:cNvPr id="2" name="Otsikko 1">
            <a:extLst>
              <a:ext uri="{FF2B5EF4-FFF2-40B4-BE49-F238E27FC236}">
                <a16:creationId xmlns:a16="http://schemas.microsoft.com/office/drawing/2014/main" id="{2FE54F13-C2B9-8B98-103D-35AC9542D319}"/>
              </a:ext>
            </a:extLst>
          </p:cNvPr>
          <p:cNvSpPr>
            <a:spLocks noGrp="1"/>
          </p:cNvSpPr>
          <p:nvPr>
            <p:ph type="title"/>
          </p:nvPr>
        </p:nvSpPr>
        <p:spPr>
          <a:xfrm>
            <a:off x="317937" y="365125"/>
            <a:ext cx="7237895" cy="1325563"/>
          </a:xfrm>
          <a:prstGeom prst="rect">
            <a:avLst/>
          </a:prstGeom>
        </p:spPr>
        <p:txBody>
          <a:bodyPr anchor="ctr"/>
          <a:lstStyle>
            <a:lvl1pPr>
              <a:lnSpc>
                <a:spcPct val="100000"/>
              </a:lnSpc>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10">
            <a:extLst>
              <a:ext uri="{FF2B5EF4-FFF2-40B4-BE49-F238E27FC236}">
                <a16:creationId xmlns:a16="http://schemas.microsoft.com/office/drawing/2014/main" id="{7B4BCFF2-CF32-C592-6D24-71FBAC7D8B7C}"/>
              </a:ext>
            </a:extLst>
          </p:cNvPr>
          <p:cNvSpPr>
            <a:spLocks noGrp="1"/>
          </p:cNvSpPr>
          <p:nvPr>
            <p:ph type="body" sz="quarter" idx="14" hasCustomPrompt="1"/>
          </p:nvPr>
        </p:nvSpPr>
        <p:spPr>
          <a:xfrm>
            <a:off x="8090114" y="4333563"/>
            <a:ext cx="3911547" cy="1325882"/>
          </a:xfrm>
          <a:prstGeom prst="rect">
            <a:avLst/>
          </a:prstGeom>
        </p:spPr>
        <p:txBody>
          <a:bodyPr anchor="ctr">
            <a:normAutofit/>
          </a:bodyPr>
          <a:lstStyle>
            <a:lvl1pPr marL="49212" indent="0" algn="ctr">
              <a:buNone/>
              <a:defRPr sz="2400" b="0" i="0" cap="all" baseline="0">
                <a:solidFill>
                  <a:srgbClr val="FFFFFF"/>
                </a:solidFill>
                <a:latin typeface="+mn-lt"/>
                <a:cs typeface="Archivo"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fi-FI" dirty="0"/>
              <a:t>Kirjoita tähän.</a:t>
            </a:r>
          </a:p>
        </p:txBody>
      </p:sp>
      <p:pic>
        <p:nvPicPr>
          <p:cNvPr id="5" name="Kuva 4" descr="Kuva, joka sisältää kohteen Fontti, Grafiikka, logo, teksti&#10;&#10;Kuvaus luotu automaattisesti">
            <a:extLst>
              <a:ext uri="{FF2B5EF4-FFF2-40B4-BE49-F238E27FC236}">
                <a16:creationId xmlns:a16="http://schemas.microsoft.com/office/drawing/2014/main" id="{84BF5EE6-8D16-1ED6-03E1-E2C1FDCCFB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197" y="6384227"/>
            <a:ext cx="2017380" cy="393140"/>
          </a:xfrm>
          <a:prstGeom prst="rect">
            <a:avLst/>
          </a:prstGeom>
        </p:spPr>
      </p:pic>
    </p:spTree>
    <p:extLst>
      <p:ext uri="{BB962C8B-B14F-4D97-AF65-F5344CB8AC3E}">
        <p14:creationId xmlns:p14="http://schemas.microsoft.com/office/powerpoint/2010/main" val="4209153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so-pyöreä-kuva">
    <p:spTree>
      <p:nvGrpSpPr>
        <p:cNvPr id="1" name=""/>
        <p:cNvGrpSpPr/>
        <p:nvPr/>
      </p:nvGrpSpPr>
      <p:grpSpPr>
        <a:xfrm>
          <a:off x="0" y="0"/>
          <a:ext cx="0" cy="0"/>
          <a:chOff x="0" y="0"/>
          <a:chExt cx="0" cy="0"/>
        </a:xfrm>
      </p:grpSpPr>
      <p:sp>
        <p:nvSpPr>
          <p:cNvPr id="4" name="Sisällön paikkamerkki 2">
            <a:extLst>
              <a:ext uri="{FF2B5EF4-FFF2-40B4-BE49-F238E27FC236}">
                <a16:creationId xmlns:a16="http://schemas.microsoft.com/office/drawing/2014/main" id="{E575256B-9C68-1275-5A5A-E4BF70DB1F98}"/>
              </a:ext>
            </a:extLst>
          </p:cNvPr>
          <p:cNvSpPr>
            <a:spLocks noGrp="1"/>
          </p:cNvSpPr>
          <p:nvPr>
            <p:ph idx="1"/>
          </p:nvPr>
        </p:nvSpPr>
        <p:spPr>
          <a:xfrm>
            <a:off x="317937" y="1975471"/>
            <a:ext cx="7486150" cy="4040318"/>
          </a:xfrm>
          <a:prstGeom prst="rect">
            <a:avLst/>
          </a:prstGeom>
          <a:noFill/>
          <a:effectLst/>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8" name="Kuvan paikkamerkki 6">
            <a:extLst>
              <a:ext uri="{FF2B5EF4-FFF2-40B4-BE49-F238E27FC236}">
                <a16:creationId xmlns:a16="http://schemas.microsoft.com/office/drawing/2014/main" id="{1B885D77-1E8D-0B03-552B-C882CDB429F8}"/>
              </a:ext>
            </a:extLst>
          </p:cNvPr>
          <p:cNvSpPr>
            <a:spLocks noGrp="1"/>
          </p:cNvSpPr>
          <p:nvPr>
            <p:ph type="pic" sz="quarter" idx="16" hasCustomPrompt="1"/>
          </p:nvPr>
        </p:nvSpPr>
        <p:spPr>
          <a:xfrm>
            <a:off x="7919641" y="1341000"/>
            <a:ext cx="4176000" cy="4176000"/>
          </a:xfrm>
          <a:prstGeom prst="ellipse">
            <a:avLst/>
          </a:prstGeom>
        </p:spPr>
        <p:txBody>
          <a:bodyPr/>
          <a:lstStyle>
            <a:lvl1pPr marL="49212"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lvl1pPr>
          </a:lstStyle>
          <a:p>
            <a:pPr marL="49212"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fi-FI" dirty="0"/>
              <a:t>Lisää kuva</a:t>
            </a:r>
            <a:br>
              <a:rPr lang="fi-FI" dirty="0"/>
            </a:br>
            <a:endParaRPr lang="fi-FI" dirty="0"/>
          </a:p>
        </p:txBody>
      </p:sp>
      <p:sp>
        <p:nvSpPr>
          <p:cNvPr id="2" name="Otsikko 1">
            <a:extLst>
              <a:ext uri="{FF2B5EF4-FFF2-40B4-BE49-F238E27FC236}">
                <a16:creationId xmlns:a16="http://schemas.microsoft.com/office/drawing/2014/main" id="{764CE060-A1FC-6522-BF82-E29AEA8797EE}"/>
              </a:ext>
            </a:extLst>
          </p:cNvPr>
          <p:cNvSpPr>
            <a:spLocks noGrp="1"/>
          </p:cNvSpPr>
          <p:nvPr>
            <p:ph type="title"/>
          </p:nvPr>
        </p:nvSpPr>
        <p:spPr>
          <a:xfrm>
            <a:off x="317937" y="365125"/>
            <a:ext cx="7486150" cy="1325563"/>
          </a:xfrm>
          <a:prstGeom prst="rect">
            <a:avLst/>
          </a:prstGeom>
        </p:spPr>
        <p:txBody>
          <a:bodyPr anchor="ctr"/>
          <a:lstStyle>
            <a:lvl1pPr>
              <a:lnSpc>
                <a:spcPct val="100000"/>
              </a:lnSpc>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9" name="Kuva 8" descr="Kuva, joka sisältää kohteen Grafiikka, kuvakaappaus, graafinen suunnittelu, muotoilu&#10;&#10;Kuvaus luotu automaattisesti">
            <a:extLst>
              <a:ext uri="{FF2B5EF4-FFF2-40B4-BE49-F238E27FC236}">
                <a16:creationId xmlns:a16="http://schemas.microsoft.com/office/drawing/2014/main" id="{5E5C775A-9E81-43CD-D7AD-09443C408F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214" y="6410682"/>
            <a:ext cx="2017379" cy="393140"/>
          </a:xfrm>
          <a:prstGeom prst="rect">
            <a:avLst/>
          </a:prstGeom>
        </p:spPr>
      </p:pic>
    </p:spTree>
    <p:extLst>
      <p:ext uri="{BB962C8B-B14F-4D97-AF65-F5344CB8AC3E}">
        <p14:creationId xmlns:p14="http://schemas.microsoft.com/office/powerpoint/2010/main" val="2224303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i-läpinäkyvässä-ruudussa">
    <p:spTree>
      <p:nvGrpSpPr>
        <p:cNvPr id="1" name=""/>
        <p:cNvGrpSpPr/>
        <p:nvPr/>
      </p:nvGrpSpPr>
      <p:grpSpPr>
        <a:xfrm>
          <a:off x="0" y="0"/>
          <a:ext cx="0" cy="0"/>
          <a:chOff x="0" y="0"/>
          <a:chExt cx="0" cy="0"/>
        </a:xfrm>
      </p:grpSpPr>
      <p:sp>
        <p:nvSpPr>
          <p:cNvPr id="4" name="Kuvan paikkamerkki 6">
            <a:extLst>
              <a:ext uri="{FF2B5EF4-FFF2-40B4-BE49-F238E27FC236}">
                <a16:creationId xmlns:a16="http://schemas.microsoft.com/office/drawing/2014/main" id="{2BD39BD8-4520-4572-248A-AC193BC2B184}"/>
              </a:ext>
            </a:extLst>
          </p:cNvPr>
          <p:cNvSpPr>
            <a:spLocks noGrp="1"/>
          </p:cNvSpPr>
          <p:nvPr>
            <p:ph type="pic" sz="quarter" idx="14" hasCustomPrompt="1"/>
          </p:nvPr>
        </p:nvSpPr>
        <p:spPr>
          <a:xfrm>
            <a:off x="0" y="0"/>
            <a:ext cx="12192000" cy="6858000"/>
          </a:xfrm>
          <a:prstGeom prst="rect">
            <a:avLst/>
          </a:prstGeom>
        </p:spPr>
        <p:txBody>
          <a:bodyPr/>
          <a:lstStyle>
            <a:lvl1pPr marL="49212" indent="0" algn="r">
              <a:lnSpc>
                <a:spcPct val="100000"/>
              </a:lnSpc>
              <a:spcBef>
                <a:spcPts val="0"/>
              </a:spcBef>
              <a:buFont typeface="Wingdings" panose="05000000000000000000" pitchFamily="2" charset="2"/>
              <a:buNone/>
              <a:defRPr sz="1200" b="0">
                <a:solidFill>
                  <a:srgbClr val="FF0000"/>
                </a:solidFill>
              </a:defRPr>
            </a:lvl1pPr>
          </a:lstStyle>
          <a:p>
            <a:r>
              <a:rPr lang="fi-FI" dirty="0"/>
              <a:t>TÄSSÄ KUVA ON NÄYTÖN KOKOINEN JA TEKSTI VAALEALLA TAUSTALLA PÄÄLLÄ. </a:t>
            </a:r>
            <a:br>
              <a:rPr lang="fi-FI" dirty="0"/>
            </a:br>
            <a:br>
              <a:rPr lang="fi-FI" dirty="0"/>
            </a:br>
            <a:r>
              <a:rPr lang="fi-FI" dirty="0"/>
              <a:t>Lisää kuva</a:t>
            </a:r>
            <a:br>
              <a:rPr lang="fi-FI" dirty="0"/>
            </a:br>
            <a:r>
              <a:rPr lang="fi-FI" dirty="0"/>
              <a:t>1. Tiedostoista: Lisää &gt; Kuvat &gt; Kuva tiedostosta</a:t>
            </a:r>
            <a:br>
              <a:rPr lang="fi-FI" dirty="0"/>
            </a:br>
            <a:r>
              <a:rPr lang="fi-FI" dirty="0"/>
              <a:t>2. PowerPointin kuvapankista: Lisää &gt; Kuvat &gt; Kuvapankkikuvat</a:t>
            </a:r>
            <a:br>
              <a:rPr lang="fi-FI" dirty="0"/>
            </a:br>
            <a:br>
              <a:rPr lang="fi-FI" dirty="0"/>
            </a:br>
            <a:endParaRPr lang="fi-FI" dirty="0"/>
          </a:p>
          <a:p>
            <a:endParaRPr lang="fi-FI" dirty="0"/>
          </a:p>
        </p:txBody>
      </p:sp>
      <p:sp>
        <p:nvSpPr>
          <p:cNvPr id="8" name="Sisällön paikkamerkki 2">
            <a:extLst>
              <a:ext uri="{FF2B5EF4-FFF2-40B4-BE49-F238E27FC236}">
                <a16:creationId xmlns:a16="http://schemas.microsoft.com/office/drawing/2014/main" id="{1D7B67C1-1FCE-64A8-6335-0C968F19CE81}"/>
              </a:ext>
            </a:extLst>
          </p:cNvPr>
          <p:cNvSpPr>
            <a:spLocks noGrp="1"/>
          </p:cNvSpPr>
          <p:nvPr>
            <p:ph idx="15"/>
          </p:nvPr>
        </p:nvSpPr>
        <p:spPr>
          <a:xfrm>
            <a:off x="0" y="0"/>
            <a:ext cx="6096000" cy="6858000"/>
          </a:xfrm>
          <a:prstGeom prst="rect">
            <a:avLst/>
          </a:prstGeom>
          <a:solidFill>
            <a:srgbClr val="FFFFFF">
              <a:alpha val="80000"/>
            </a:srgbClr>
          </a:solidFill>
          <a:effectLst/>
        </p:spPr>
        <p:txBody>
          <a:bodyPr/>
          <a:lstStyle>
            <a:lvl2pPr marL="457200" indent="0">
              <a:buNone/>
              <a:defRPr/>
            </a:lvl2pPr>
          </a:lstStyle>
          <a:p>
            <a:pPr lvl="1"/>
            <a:endParaRPr lang="fi-FI" dirty="0"/>
          </a:p>
        </p:txBody>
      </p:sp>
      <p:sp>
        <p:nvSpPr>
          <p:cNvPr id="2" name="Otsikko 1">
            <a:extLst>
              <a:ext uri="{FF2B5EF4-FFF2-40B4-BE49-F238E27FC236}">
                <a16:creationId xmlns:a16="http://schemas.microsoft.com/office/drawing/2014/main" id="{2618FF2C-BB91-5700-6D45-0136148509CC}"/>
              </a:ext>
            </a:extLst>
          </p:cNvPr>
          <p:cNvSpPr>
            <a:spLocks noGrp="1"/>
          </p:cNvSpPr>
          <p:nvPr>
            <p:ph type="title"/>
          </p:nvPr>
        </p:nvSpPr>
        <p:spPr>
          <a:xfrm>
            <a:off x="317937" y="365125"/>
            <a:ext cx="5532145" cy="1325563"/>
          </a:xfrm>
          <a:prstGeom prst="rect">
            <a:avLst/>
          </a:prstGeom>
        </p:spPr>
        <p:txBody>
          <a:bodyPr anchor="ctr"/>
          <a:lstStyle>
            <a:lvl1pPr>
              <a:lnSpc>
                <a:spcPct val="100000"/>
              </a:lnSpc>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E45E5615-077E-EA09-56FF-6AE5D22A8AA0}"/>
              </a:ext>
            </a:extLst>
          </p:cNvPr>
          <p:cNvSpPr>
            <a:spLocks noGrp="1"/>
          </p:cNvSpPr>
          <p:nvPr>
            <p:ph idx="1"/>
          </p:nvPr>
        </p:nvSpPr>
        <p:spPr>
          <a:xfrm>
            <a:off x="317937" y="1975471"/>
            <a:ext cx="5532145" cy="4040318"/>
          </a:xfrm>
          <a:prstGeom prst="rect">
            <a:avLst/>
          </a:prstGeom>
          <a:noFill/>
          <a:effectLst/>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5" name="Kuva 4" descr="Kuva, joka sisältää kohteen Grafiikka, kuvakaappaus, graafinen suunnittelu, muotoilu&#10;&#10;Kuvaus luotu automaattisesti">
            <a:extLst>
              <a:ext uri="{FF2B5EF4-FFF2-40B4-BE49-F238E27FC236}">
                <a16:creationId xmlns:a16="http://schemas.microsoft.com/office/drawing/2014/main" id="{A18E303A-B139-6C39-9E68-511EA9A9A8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214" y="6410682"/>
            <a:ext cx="2017379" cy="393140"/>
          </a:xfrm>
          <a:prstGeom prst="rect">
            <a:avLst/>
          </a:prstGeom>
        </p:spPr>
      </p:pic>
    </p:spTree>
    <p:extLst>
      <p:ext uri="{BB962C8B-B14F-4D97-AF65-F5344CB8AC3E}">
        <p14:creationId xmlns:p14="http://schemas.microsoft.com/office/powerpoint/2010/main" val="1562049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erusdia1">
    <p:spTree>
      <p:nvGrpSpPr>
        <p:cNvPr id="1" name=""/>
        <p:cNvGrpSpPr/>
        <p:nvPr/>
      </p:nvGrpSpPr>
      <p:grpSpPr>
        <a:xfrm>
          <a:off x="0" y="0"/>
          <a:ext cx="0" cy="0"/>
          <a:chOff x="0" y="0"/>
          <a:chExt cx="0" cy="0"/>
        </a:xfrm>
      </p:grpSpPr>
      <p:sp>
        <p:nvSpPr>
          <p:cNvPr id="10" name="Sisällön paikkamerkki 2">
            <a:extLst>
              <a:ext uri="{FF2B5EF4-FFF2-40B4-BE49-F238E27FC236}">
                <a16:creationId xmlns:a16="http://schemas.microsoft.com/office/drawing/2014/main" id="{0AB1DF69-840B-CE34-4ED4-820C6008390D}"/>
              </a:ext>
            </a:extLst>
          </p:cNvPr>
          <p:cNvSpPr>
            <a:spLocks noGrp="1"/>
          </p:cNvSpPr>
          <p:nvPr>
            <p:ph idx="1"/>
          </p:nvPr>
        </p:nvSpPr>
        <p:spPr>
          <a:xfrm>
            <a:off x="317938" y="1959429"/>
            <a:ext cx="11035884" cy="3938452"/>
          </a:xfrm>
          <a:prstGeom prst="rect">
            <a:avLst/>
          </a:prstGeom>
          <a:noFill/>
          <a:effectLst/>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 name="Otsikko 1">
            <a:extLst>
              <a:ext uri="{FF2B5EF4-FFF2-40B4-BE49-F238E27FC236}">
                <a16:creationId xmlns:a16="http://schemas.microsoft.com/office/drawing/2014/main" id="{8948E676-9E71-1097-6EE4-5C99D8518C74}"/>
              </a:ext>
            </a:extLst>
          </p:cNvPr>
          <p:cNvSpPr>
            <a:spLocks noGrp="1"/>
          </p:cNvSpPr>
          <p:nvPr>
            <p:ph type="title"/>
          </p:nvPr>
        </p:nvSpPr>
        <p:spPr>
          <a:xfrm>
            <a:off x="317937" y="365125"/>
            <a:ext cx="11035884" cy="1325563"/>
          </a:xfrm>
          <a:prstGeom prst="rect">
            <a:avLst/>
          </a:prstGeom>
        </p:spPr>
        <p:txBody>
          <a:bodyPr anchor="ctr"/>
          <a:lstStyle>
            <a:lvl1pPr>
              <a:lnSpc>
                <a:spcPct val="100000"/>
              </a:lnSpc>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3" name="Kuva 2" descr="Kuva, joka sisältää kohteen Grafiikka, kuvakaappaus, graafinen suunnittelu, muotoilu&#10;&#10;Kuvaus luotu automaattisesti">
            <a:extLst>
              <a:ext uri="{FF2B5EF4-FFF2-40B4-BE49-F238E27FC236}">
                <a16:creationId xmlns:a16="http://schemas.microsoft.com/office/drawing/2014/main" id="{9242B9C8-EC99-004C-B26E-D6C1FB6A76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214" y="6410682"/>
            <a:ext cx="2017379" cy="393140"/>
          </a:xfrm>
          <a:prstGeom prst="rect">
            <a:avLst/>
          </a:prstGeom>
        </p:spPr>
      </p:pic>
    </p:spTree>
    <p:extLst>
      <p:ext uri="{BB962C8B-B14F-4D97-AF65-F5344CB8AC3E}">
        <p14:creationId xmlns:p14="http://schemas.microsoft.com/office/powerpoint/2010/main" val="2805385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pic>
        <p:nvPicPr>
          <p:cNvPr id="2" name="Kuva 1" descr="Kuva, joka sisältää kohteen piha-, vaate, jalkineet, henkilö&#10;&#10;Kuvaus luotu automaattisesti">
            <a:extLst>
              <a:ext uri="{FF2B5EF4-FFF2-40B4-BE49-F238E27FC236}">
                <a16:creationId xmlns:a16="http://schemas.microsoft.com/office/drawing/2014/main" id="{4EF992E8-2824-0D72-0DD4-EE65D82E9A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0" b="15597"/>
          <a:stretch/>
        </p:blipFill>
        <p:spPr>
          <a:xfrm>
            <a:off x="0" y="0"/>
            <a:ext cx="12192000" cy="6858000"/>
          </a:xfrm>
          <a:prstGeom prst="rect">
            <a:avLst/>
          </a:prstGeom>
          <a:effectLst>
            <a:innerShdw blurRad="876300" dist="2540000" dir="10800000">
              <a:prstClr val="black">
                <a:alpha val="33000"/>
              </a:prstClr>
            </a:innerShdw>
          </a:effectLst>
        </p:spPr>
      </p:pic>
      <p:pic>
        <p:nvPicPr>
          <p:cNvPr id="4" name="Kuva 3" descr="Kuva, joka sisältää kohteen Fontti, Grafiikka, logo, teksti&#10;&#10;Kuvaus luotu automaattisesti">
            <a:extLst>
              <a:ext uri="{FF2B5EF4-FFF2-40B4-BE49-F238E27FC236}">
                <a16:creationId xmlns:a16="http://schemas.microsoft.com/office/drawing/2014/main" id="{D3D91018-1C88-BE99-54D3-B0D9AD3ECB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165" y="107004"/>
            <a:ext cx="2968963" cy="578581"/>
          </a:xfrm>
          <a:prstGeom prst="rect">
            <a:avLst/>
          </a:prstGeom>
        </p:spPr>
      </p:pic>
    </p:spTree>
    <p:extLst>
      <p:ext uri="{BB962C8B-B14F-4D97-AF65-F5344CB8AC3E}">
        <p14:creationId xmlns:p14="http://schemas.microsoft.com/office/powerpoint/2010/main" val="2355979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yhjä">
    <p:spTree>
      <p:nvGrpSpPr>
        <p:cNvPr id="1" name=""/>
        <p:cNvGrpSpPr/>
        <p:nvPr/>
      </p:nvGrpSpPr>
      <p:grpSpPr>
        <a:xfrm>
          <a:off x="0" y="0"/>
          <a:ext cx="0" cy="0"/>
          <a:chOff x="0" y="0"/>
          <a:chExt cx="0" cy="0"/>
        </a:xfrm>
      </p:grpSpPr>
      <p:pic>
        <p:nvPicPr>
          <p:cNvPr id="3" name="Kuva 2" descr="Kuva, joka sisältää kohteen henkilö, kannettava tietokone, tietokone, vaate&#10;&#10;Kuvaus luotu automaattisesti">
            <a:extLst>
              <a:ext uri="{FF2B5EF4-FFF2-40B4-BE49-F238E27FC236}">
                <a16:creationId xmlns:a16="http://schemas.microsoft.com/office/drawing/2014/main" id="{5A0DEBC3-2E82-40B2-1C65-314AF52B02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124" t="33318" r="11232" b="8875"/>
          <a:stretch/>
        </p:blipFill>
        <p:spPr>
          <a:xfrm>
            <a:off x="0" y="0"/>
            <a:ext cx="12192000" cy="6858000"/>
          </a:xfrm>
          <a:prstGeom prst="rect">
            <a:avLst/>
          </a:prstGeom>
        </p:spPr>
      </p:pic>
      <p:pic>
        <p:nvPicPr>
          <p:cNvPr id="4" name="Kuva 3" descr="Kuva, joka sisältää kohteen Fontti, Grafiikka, logo, teksti&#10;&#10;Kuvaus luotu automaattisesti">
            <a:extLst>
              <a:ext uri="{FF2B5EF4-FFF2-40B4-BE49-F238E27FC236}">
                <a16:creationId xmlns:a16="http://schemas.microsoft.com/office/drawing/2014/main" id="{D3D91018-1C88-BE99-54D3-B0D9AD3ECB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165" y="107004"/>
            <a:ext cx="2968963" cy="578581"/>
          </a:xfrm>
          <a:prstGeom prst="rect">
            <a:avLst/>
          </a:prstGeom>
        </p:spPr>
      </p:pic>
    </p:spTree>
    <p:extLst>
      <p:ext uri="{BB962C8B-B14F-4D97-AF65-F5344CB8AC3E}">
        <p14:creationId xmlns:p14="http://schemas.microsoft.com/office/powerpoint/2010/main" val="2820765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Loppudia-kiitos">
    <p:spTree>
      <p:nvGrpSpPr>
        <p:cNvPr id="1" name=""/>
        <p:cNvGrpSpPr/>
        <p:nvPr/>
      </p:nvGrpSpPr>
      <p:grpSpPr>
        <a:xfrm>
          <a:off x="0" y="0"/>
          <a:ext cx="0" cy="0"/>
          <a:chOff x="0" y="0"/>
          <a:chExt cx="0" cy="0"/>
        </a:xfrm>
      </p:grpSpPr>
      <p:pic>
        <p:nvPicPr>
          <p:cNvPr id="3" name="Kuva 2" descr="Kuva, joka sisältää kohteen Grafiikka, kuvakaappaus, graafinen suunnittelu, muotoilu&#10;&#10;Kuvaus luotu automaattisesti">
            <a:extLst>
              <a:ext uri="{FF2B5EF4-FFF2-40B4-BE49-F238E27FC236}">
                <a16:creationId xmlns:a16="http://schemas.microsoft.com/office/drawing/2014/main" id="{A344CB2D-16CB-9C29-1637-E32882E854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214" y="6410682"/>
            <a:ext cx="2017379" cy="393140"/>
          </a:xfrm>
          <a:prstGeom prst="rect">
            <a:avLst/>
          </a:prstGeom>
        </p:spPr>
      </p:pic>
    </p:spTree>
    <p:extLst>
      <p:ext uri="{BB962C8B-B14F-4D97-AF65-F5344CB8AC3E}">
        <p14:creationId xmlns:p14="http://schemas.microsoft.com/office/powerpoint/2010/main" val="546961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Otsikkodia">
    <p:spTree>
      <p:nvGrpSpPr>
        <p:cNvPr id="1" name=""/>
        <p:cNvGrpSpPr/>
        <p:nvPr/>
      </p:nvGrpSpPr>
      <p:grpSpPr>
        <a:xfrm>
          <a:off x="0" y="0"/>
          <a:ext cx="0" cy="0"/>
          <a:chOff x="0" y="0"/>
          <a:chExt cx="0" cy="0"/>
        </a:xfrm>
      </p:grpSpPr>
      <p:pic>
        <p:nvPicPr>
          <p:cNvPr id="5" name="Kuva 4" descr="Kuva, joka sisältää kohteen henkilö, vaate, jalkineet, denim&#10;&#10;Kuvaus luotu automaattisesti">
            <a:extLst>
              <a:ext uri="{FF2B5EF4-FFF2-40B4-BE49-F238E27FC236}">
                <a16:creationId xmlns:a16="http://schemas.microsoft.com/office/drawing/2014/main" id="{C8E13FAB-CB46-1F66-5FE3-01FD21A31F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11" t="5260" r="5609" b="5260"/>
          <a:stretch/>
        </p:blipFill>
        <p:spPr>
          <a:xfrm>
            <a:off x="0" y="0"/>
            <a:ext cx="12192000" cy="6858000"/>
          </a:xfrm>
          <a:prstGeom prst="rect">
            <a:avLst/>
          </a:prstGeom>
        </p:spPr>
      </p:pic>
      <p:pic>
        <p:nvPicPr>
          <p:cNvPr id="6" name="Kuva 5" descr="Kuva, joka sisältää kohteen kuvakaappaus, pimeys, Grafiikka, yö&#10;&#10;Kuvaus luotu automaattisesti">
            <a:extLst>
              <a:ext uri="{FF2B5EF4-FFF2-40B4-BE49-F238E27FC236}">
                <a16:creationId xmlns:a16="http://schemas.microsoft.com/office/drawing/2014/main" id="{7B078A5F-E78C-089C-A1E1-DC1C746D60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448" t="29985" r="13546" b="29986"/>
          <a:stretch/>
        </p:blipFill>
        <p:spPr>
          <a:xfrm>
            <a:off x="0" y="0"/>
            <a:ext cx="5411449" cy="1525339"/>
          </a:xfrm>
          <a:prstGeom prst="rect">
            <a:avLst/>
          </a:prstGeom>
        </p:spPr>
      </p:pic>
      <p:sp>
        <p:nvSpPr>
          <p:cNvPr id="2" name="Otsikko 1">
            <a:extLst>
              <a:ext uri="{FF2B5EF4-FFF2-40B4-BE49-F238E27FC236}">
                <a16:creationId xmlns:a16="http://schemas.microsoft.com/office/drawing/2014/main" id="{E00B9057-8F7B-4C0B-9648-5F123DE3CB54}"/>
              </a:ext>
            </a:extLst>
          </p:cNvPr>
          <p:cNvSpPr>
            <a:spLocks noGrp="1"/>
          </p:cNvSpPr>
          <p:nvPr>
            <p:ph type="ctrTitle"/>
          </p:nvPr>
        </p:nvSpPr>
        <p:spPr>
          <a:xfrm>
            <a:off x="0" y="2666330"/>
            <a:ext cx="12191999" cy="1525339"/>
          </a:xfrm>
          <a:prstGeom prst="rect">
            <a:avLst/>
          </a:prstGeom>
          <a:solidFill>
            <a:schemeClr val="accent2"/>
          </a:solidFill>
          <a:effectLst/>
        </p:spPr>
        <p:txBody>
          <a:bodyPr anchor="ctr">
            <a:noAutofit/>
          </a:bodyPr>
          <a:lstStyle>
            <a:lvl1pPr algn="ctr">
              <a:defRPr sz="4000" b="1" baseline="0">
                <a:solidFill>
                  <a:schemeClr val="bg1"/>
                </a:solidFill>
                <a:latin typeface="Georgia Pro" panose="020B0604020202020204" pitchFamily="18"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A6C06E3B-DB00-4DB3-B4A7-6700807EE342}"/>
              </a:ext>
            </a:extLst>
          </p:cNvPr>
          <p:cNvSpPr>
            <a:spLocks noGrp="1"/>
          </p:cNvSpPr>
          <p:nvPr>
            <p:ph type="subTitle" idx="1" hasCustomPrompt="1"/>
          </p:nvPr>
        </p:nvSpPr>
        <p:spPr>
          <a:xfrm>
            <a:off x="606195" y="5830375"/>
            <a:ext cx="7477102" cy="796456"/>
          </a:xfrm>
          <a:prstGeom prst="rect">
            <a:avLst/>
          </a:prstGeo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br>
              <a:rPr lang="fi-FI" dirty="0"/>
            </a:br>
            <a:r>
              <a:rPr lang="fi-FI" dirty="0" err="1"/>
              <a:t>napsautt</a:t>
            </a:r>
            <a:r>
              <a:rPr lang="fi-FI" dirty="0"/>
              <a:t>.</a:t>
            </a:r>
          </a:p>
        </p:txBody>
      </p:sp>
    </p:spTree>
    <p:extLst>
      <p:ext uri="{BB962C8B-B14F-4D97-AF65-F5344CB8AC3E}">
        <p14:creationId xmlns:p14="http://schemas.microsoft.com/office/powerpoint/2010/main" val="2150185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Otsikkodia">
    <p:spTree>
      <p:nvGrpSpPr>
        <p:cNvPr id="1" name=""/>
        <p:cNvGrpSpPr/>
        <p:nvPr/>
      </p:nvGrpSpPr>
      <p:grpSpPr>
        <a:xfrm>
          <a:off x="0" y="0"/>
          <a:ext cx="0" cy="0"/>
          <a:chOff x="0" y="0"/>
          <a:chExt cx="0" cy="0"/>
        </a:xfrm>
      </p:grpSpPr>
      <p:pic>
        <p:nvPicPr>
          <p:cNvPr id="7" name="Kuva 6" descr="Kuva, joka sisältää kohteen henkilö, vaate, taivas, pilvi&#10;&#10;Kuvaus luotu automaattisesti">
            <a:extLst>
              <a:ext uri="{FF2B5EF4-FFF2-40B4-BE49-F238E27FC236}">
                <a16:creationId xmlns:a16="http://schemas.microsoft.com/office/drawing/2014/main" id="{2D30AC10-C0FC-AD90-31A4-FD473F51CC27}"/>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8612" t="17463" r="8852"/>
          <a:stretch/>
        </p:blipFill>
        <p:spPr>
          <a:xfrm>
            <a:off x="0" y="0"/>
            <a:ext cx="12192000" cy="6858000"/>
          </a:xfrm>
          <a:prstGeom prst="rect">
            <a:avLst/>
          </a:prstGeom>
        </p:spPr>
      </p:pic>
      <p:pic>
        <p:nvPicPr>
          <p:cNvPr id="6" name="Kuva 5" descr="Kuva, joka sisältää kohteen kuvakaappaus, pimeys, Grafiikka, yö&#10;&#10;Kuvaus luotu automaattisesti">
            <a:extLst>
              <a:ext uri="{FF2B5EF4-FFF2-40B4-BE49-F238E27FC236}">
                <a16:creationId xmlns:a16="http://schemas.microsoft.com/office/drawing/2014/main" id="{7B078A5F-E78C-089C-A1E1-DC1C746D60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448" t="29985" r="13546" b="29986"/>
          <a:stretch/>
        </p:blipFill>
        <p:spPr>
          <a:xfrm>
            <a:off x="0" y="0"/>
            <a:ext cx="5411449" cy="1525339"/>
          </a:xfrm>
          <a:prstGeom prst="rect">
            <a:avLst/>
          </a:prstGeom>
        </p:spPr>
      </p:pic>
      <p:sp>
        <p:nvSpPr>
          <p:cNvPr id="2" name="Otsikko 1">
            <a:extLst>
              <a:ext uri="{FF2B5EF4-FFF2-40B4-BE49-F238E27FC236}">
                <a16:creationId xmlns:a16="http://schemas.microsoft.com/office/drawing/2014/main" id="{E00B9057-8F7B-4C0B-9648-5F123DE3CB54}"/>
              </a:ext>
            </a:extLst>
          </p:cNvPr>
          <p:cNvSpPr>
            <a:spLocks noGrp="1"/>
          </p:cNvSpPr>
          <p:nvPr>
            <p:ph type="ctrTitle"/>
          </p:nvPr>
        </p:nvSpPr>
        <p:spPr>
          <a:xfrm>
            <a:off x="0" y="2666330"/>
            <a:ext cx="12191999" cy="1525339"/>
          </a:xfrm>
          <a:prstGeom prst="rect">
            <a:avLst/>
          </a:prstGeom>
          <a:solidFill>
            <a:schemeClr val="accent2"/>
          </a:solidFill>
          <a:effectLst/>
        </p:spPr>
        <p:txBody>
          <a:bodyPr anchor="ctr">
            <a:noAutofit/>
          </a:bodyPr>
          <a:lstStyle>
            <a:lvl1pPr algn="ctr">
              <a:defRPr sz="4000" b="1" baseline="0">
                <a:solidFill>
                  <a:schemeClr val="bg1"/>
                </a:solidFill>
                <a:latin typeface="Georgia Pro" panose="020B0604020202020204" pitchFamily="18"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A6C06E3B-DB00-4DB3-B4A7-6700807EE342}"/>
              </a:ext>
            </a:extLst>
          </p:cNvPr>
          <p:cNvSpPr>
            <a:spLocks noGrp="1"/>
          </p:cNvSpPr>
          <p:nvPr>
            <p:ph type="subTitle" idx="1" hasCustomPrompt="1"/>
          </p:nvPr>
        </p:nvSpPr>
        <p:spPr>
          <a:xfrm>
            <a:off x="606195" y="5830375"/>
            <a:ext cx="7477102" cy="796456"/>
          </a:xfrm>
          <a:prstGeom prst="rect">
            <a:avLst/>
          </a:prstGeo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br>
              <a:rPr lang="fi-FI" dirty="0"/>
            </a:br>
            <a:r>
              <a:rPr lang="fi-FI" dirty="0" err="1"/>
              <a:t>napsautt</a:t>
            </a:r>
            <a:r>
              <a:rPr lang="fi-FI" dirty="0"/>
              <a:t>.</a:t>
            </a:r>
          </a:p>
        </p:txBody>
      </p:sp>
    </p:spTree>
    <p:extLst>
      <p:ext uri="{BB962C8B-B14F-4D97-AF65-F5344CB8AC3E}">
        <p14:creationId xmlns:p14="http://schemas.microsoft.com/office/powerpoint/2010/main" val="2110335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äliotsikko-turkoosi">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83CCF96B-4C3C-66A2-9F75-71DC69F937F8}"/>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Otsikko 1">
            <a:extLst>
              <a:ext uri="{FF2B5EF4-FFF2-40B4-BE49-F238E27FC236}">
                <a16:creationId xmlns:a16="http://schemas.microsoft.com/office/drawing/2014/main" id="{607F9CDD-F65C-BDD1-5AB0-6FDDDB963DDA}"/>
              </a:ext>
            </a:extLst>
          </p:cNvPr>
          <p:cNvSpPr>
            <a:spLocks noGrp="1"/>
          </p:cNvSpPr>
          <p:nvPr>
            <p:ph type="title"/>
          </p:nvPr>
        </p:nvSpPr>
        <p:spPr>
          <a:xfrm>
            <a:off x="0" y="2674284"/>
            <a:ext cx="12191999" cy="1509431"/>
          </a:xfrm>
          <a:prstGeom prst="rect">
            <a:avLst/>
          </a:prstGeom>
          <a:effectLst/>
        </p:spPr>
        <p:txBody>
          <a:bodyPr anchor="ctr"/>
          <a:lstStyle>
            <a:lvl1pPr algn="ctr">
              <a:lnSpc>
                <a:spcPct val="100000"/>
              </a:lnSpc>
              <a:defRPr>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2" name="Kuva 1" descr="Kuva, joka sisältää kohteen teksti&#10;&#10;Kuvaus luotu automaattisesti">
            <a:extLst>
              <a:ext uri="{FF2B5EF4-FFF2-40B4-BE49-F238E27FC236}">
                <a16:creationId xmlns:a16="http://schemas.microsoft.com/office/drawing/2014/main" id="{0B5F4188-3A29-D371-9482-3F79A37A79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7271" y="6179842"/>
            <a:ext cx="2476943" cy="482698"/>
          </a:xfrm>
          <a:prstGeom prst="rect">
            <a:avLst/>
          </a:prstGeom>
        </p:spPr>
      </p:pic>
    </p:spTree>
    <p:extLst>
      <p:ext uri="{BB962C8B-B14F-4D97-AF65-F5344CB8AC3E}">
        <p14:creationId xmlns:p14="http://schemas.microsoft.com/office/powerpoint/2010/main" val="3582689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äliotsikko-kuva">
    <p:spTree>
      <p:nvGrpSpPr>
        <p:cNvPr id="1" name=""/>
        <p:cNvGrpSpPr/>
        <p:nvPr/>
      </p:nvGrpSpPr>
      <p:grpSpPr>
        <a:xfrm>
          <a:off x="0" y="0"/>
          <a:ext cx="0" cy="0"/>
          <a:chOff x="0" y="0"/>
          <a:chExt cx="0" cy="0"/>
        </a:xfrm>
      </p:grpSpPr>
      <p:sp>
        <p:nvSpPr>
          <p:cNvPr id="4" name="Kuvan paikkamerkki 6">
            <a:extLst>
              <a:ext uri="{FF2B5EF4-FFF2-40B4-BE49-F238E27FC236}">
                <a16:creationId xmlns:a16="http://schemas.microsoft.com/office/drawing/2014/main" id="{2BD39BD8-4520-4572-248A-AC193BC2B184}"/>
              </a:ext>
            </a:extLst>
          </p:cNvPr>
          <p:cNvSpPr>
            <a:spLocks noGrp="1"/>
          </p:cNvSpPr>
          <p:nvPr>
            <p:ph type="pic" sz="quarter" idx="14" hasCustomPrompt="1"/>
          </p:nvPr>
        </p:nvSpPr>
        <p:spPr>
          <a:xfrm>
            <a:off x="0" y="0"/>
            <a:ext cx="12192000" cy="6858000"/>
          </a:xfrm>
          <a:prstGeom prst="rect">
            <a:avLst/>
          </a:prstGeom>
          <a:effectLst/>
        </p:spPr>
        <p:txBody>
          <a:bodyPr/>
          <a:lstStyle>
            <a:lvl1pPr marL="49212" indent="0">
              <a:lnSpc>
                <a:spcPct val="100000"/>
              </a:lnSpc>
              <a:buNone/>
              <a:defRPr sz="1200"/>
            </a:lvl1pPr>
          </a:lstStyle>
          <a:p>
            <a:r>
              <a:rPr lang="fi-FI" dirty="0"/>
              <a:t>Lisää kuva</a:t>
            </a:r>
            <a:br>
              <a:rPr lang="fi-FI" dirty="0"/>
            </a:br>
            <a:r>
              <a:rPr lang="fi-FI" dirty="0"/>
              <a:t>1. Tiedostoista: Lisää &gt; Kuvat &gt; Kuva tiedostosta</a:t>
            </a:r>
            <a:br>
              <a:rPr lang="fi-FI" dirty="0"/>
            </a:br>
            <a:r>
              <a:rPr lang="fi-FI" dirty="0"/>
              <a:t>2. PowerPointin kuvapankista: Lisää &gt; Kuvat &gt; Kuvapankkikuvat</a:t>
            </a:r>
            <a:br>
              <a:rPr lang="fi-FI" dirty="0"/>
            </a:br>
            <a:br>
              <a:rPr lang="fi-FI" dirty="0"/>
            </a:br>
            <a:r>
              <a:rPr lang="fi-FI" dirty="0"/>
              <a:t>Tämän jälkeen voit rajata kuvaa:</a:t>
            </a:r>
            <a:br>
              <a:rPr lang="fi-FI" dirty="0"/>
            </a:br>
            <a:r>
              <a:rPr lang="fi-FI" dirty="0"/>
              <a:t>Aktivoi kuvapaikka napsauttamalla reunasta &gt; Rajaa &gt; siirrä kuvaa klikkaamalla hiirellä ja vetämällä samalla haluamaasi suuntaan</a:t>
            </a:r>
            <a:br>
              <a:rPr lang="fi-FI" dirty="0"/>
            </a:br>
            <a:br>
              <a:rPr lang="fi-FI" dirty="0"/>
            </a:br>
            <a:r>
              <a:rPr lang="fi-FI" dirty="0"/>
              <a:t>Voit myös zoomata:</a:t>
            </a:r>
            <a:br>
              <a:rPr lang="fi-FI" dirty="0"/>
            </a:br>
            <a:r>
              <a:rPr lang="fi-FI" dirty="0"/>
              <a:t>Aktivoi kuvapaikka napsauttamalla reunasta &gt; Rajaa &gt; vedän kuvan reunasta </a:t>
            </a:r>
            <a:br>
              <a:rPr lang="fi-FI" dirty="0"/>
            </a:br>
            <a:r>
              <a:rPr lang="fi-FI" dirty="0"/>
              <a:t>(EI kuvapaikan reunasta) </a:t>
            </a:r>
            <a:r>
              <a:rPr lang="fi-FI" dirty="0" err="1"/>
              <a:t>shift</a:t>
            </a:r>
            <a:r>
              <a:rPr lang="fi-FI" dirty="0"/>
              <a:t>-näppäin pohjassa</a:t>
            </a:r>
          </a:p>
          <a:p>
            <a:endParaRPr lang="fi-FI" dirty="0"/>
          </a:p>
          <a:p>
            <a:endParaRPr lang="fi-FI" dirty="0"/>
          </a:p>
        </p:txBody>
      </p:sp>
      <p:sp>
        <p:nvSpPr>
          <p:cNvPr id="2" name="Otsikko 1">
            <a:extLst>
              <a:ext uri="{FF2B5EF4-FFF2-40B4-BE49-F238E27FC236}">
                <a16:creationId xmlns:a16="http://schemas.microsoft.com/office/drawing/2014/main" id="{0BEBCD0D-A460-8B75-39CE-4CFF744774AE}"/>
              </a:ext>
            </a:extLst>
          </p:cNvPr>
          <p:cNvSpPr>
            <a:spLocks noGrp="1"/>
          </p:cNvSpPr>
          <p:nvPr>
            <p:ph type="ctrTitle"/>
          </p:nvPr>
        </p:nvSpPr>
        <p:spPr>
          <a:xfrm>
            <a:off x="0" y="2666330"/>
            <a:ext cx="12191999" cy="1525339"/>
          </a:xfrm>
          <a:prstGeom prst="rect">
            <a:avLst/>
          </a:prstGeom>
          <a:solidFill>
            <a:schemeClr val="accent2"/>
          </a:solidFill>
          <a:effectLst/>
        </p:spPr>
        <p:txBody>
          <a:bodyPr anchor="ctr">
            <a:noAutofit/>
          </a:bodyPr>
          <a:lstStyle>
            <a:lvl1pPr algn="ctr">
              <a:defRPr sz="4000" b="1" baseline="0">
                <a:solidFill>
                  <a:schemeClr val="bg1"/>
                </a:solidFill>
                <a:latin typeface="Georgia Pro" panose="020B0604020202020204" pitchFamily="18"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Tree>
    <p:extLst>
      <p:ext uri="{BB962C8B-B14F-4D97-AF65-F5344CB8AC3E}">
        <p14:creationId xmlns:p14="http://schemas.microsoft.com/office/powerpoint/2010/main" val="284323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uva-oikealla-dia">
    <p:spTree>
      <p:nvGrpSpPr>
        <p:cNvPr id="1" name=""/>
        <p:cNvGrpSpPr/>
        <p:nvPr/>
      </p:nvGrpSpPr>
      <p:grpSpPr>
        <a:xfrm>
          <a:off x="0" y="0"/>
          <a:ext cx="0" cy="0"/>
          <a:chOff x="0" y="0"/>
          <a:chExt cx="0" cy="0"/>
        </a:xfrm>
      </p:grpSpPr>
      <p:sp>
        <p:nvSpPr>
          <p:cNvPr id="10" name="Kuvan paikkamerkki 6">
            <a:extLst>
              <a:ext uri="{FF2B5EF4-FFF2-40B4-BE49-F238E27FC236}">
                <a16:creationId xmlns:a16="http://schemas.microsoft.com/office/drawing/2014/main" id="{4068907F-D876-F463-DD18-73B59FE0E82F}"/>
              </a:ext>
            </a:extLst>
          </p:cNvPr>
          <p:cNvSpPr>
            <a:spLocks noGrp="1"/>
          </p:cNvSpPr>
          <p:nvPr>
            <p:ph type="pic" sz="quarter" idx="14" hasCustomPrompt="1"/>
          </p:nvPr>
        </p:nvSpPr>
        <p:spPr>
          <a:xfrm>
            <a:off x="7908966" y="0"/>
            <a:ext cx="4283034" cy="6858000"/>
          </a:xfrm>
          <a:prstGeom prst="rect">
            <a:avLst/>
          </a:prstGeom>
        </p:spPr>
        <p:txBody>
          <a:bodyPr/>
          <a:lstStyle>
            <a:lvl1pPr marL="49212" indent="0">
              <a:lnSpc>
                <a:spcPct val="100000"/>
              </a:lnSpc>
              <a:buNone/>
              <a:defRPr sz="1200">
                <a:solidFill>
                  <a:srgbClr val="FF0000"/>
                </a:solidFill>
              </a:defRPr>
            </a:lvl1pPr>
          </a:lstStyle>
          <a:p>
            <a:r>
              <a:rPr lang="fi-FI" dirty="0"/>
              <a:t>TÄSSÄ KUVA OIKEALLA</a:t>
            </a:r>
            <a:br>
              <a:rPr lang="fi-FI" dirty="0"/>
            </a:br>
            <a:r>
              <a:rPr lang="fi-FI" dirty="0"/>
              <a:t>1. Tiedostoista: Lisää &gt; Kuvat &gt; Kuva tiedostosta</a:t>
            </a:r>
            <a:br>
              <a:rPr lang="fi-FI" dirty="0"/>
            </a:br>
            <a:r>
              <a:rPr lang="fi-FI" dirty="0"/>
              <a:t>2. PowerPointin kuvapankista: Lisää &gt; Kuvat &gt; Kuvapankkikuvat</a:t>
            </a:r>
            <a:br>
              <a:rPr lang="fi-FI" dirty="0"/>
            </a:br>
            <a:br>
              <a:rPr lang="fi-FI" dirty="0"/>
            </a:br>
            <a:r>
              <a:rPr lang="fi-FI" dirty="0"/>
              <a:t>Tämän jälkeen voit rajata kuvaa:</a:t>
            </a:r>
            <a:br>
              <a:rPr lang="fi-FI" dirty="0"/>
            </a:br>
            <a:r>
              <a:rPr lang="fi-FI" dirty="0"/>
              <a:t>Aktivoi kuvapaikka napsauttamalla reunasta &gt; Rajaa &gt; siirrä kuvaa klikkaamalla hiirellä ja vetämällä samalla haluamaasi suuntaan</a:t>
            </a:r>
            <a:br>
              <a:rPr lang="fi-FI" dirty="0"/>
            </a:br>
            <a:br>
              <a:rPr lang="fi-FI" dirty="0"/>
            </a:br>
            <a:r>
              <a:rPr lang="fi-FI" dirty="0"/>
              <a:t>Voit myös zoomata:</a:t>
            </a:r>
            <a:br>
              <a:rPr lang="fi-FI" dirty="0"/>
            </a:br>
            <a:r>
              <a:rPr lang="fi-FI" dirty="0"/>
              <a:t>Aktivoi kuvapaikka napsauttamalla reunasta &gt; Rajaa &gt; vedän kuvan reunasta </a:t>
            </a:r>
            <a:br>
              <a:rPr lang="fi-FI" dirty="0"/>
            </a:br>
            <a:r>
              <a:rPr lang="fi-FI" dirty="0"/>
              <a:t>(EI kuvapaikan reunasta) </a:t>
            </a:r>
            <a:r>
              <a:rPr lang="fi-FI" dirty="0" err="1"/>
              <a:t>shift</a:t>
            </a:r>
            <a:r>
              <a:rPr lang="fi-FI" dirty="0"/>
              <a:t>-näppäin pohjassa</a:t>
            </a:r>
          </a:p>
          <a:p>
            <a:endParaRPr lang="fi-FI" dirty="0"/>
          </a:p>
          <a:p>
            <a:endParaRPr lang="fi-FI" dirty="0"/>
          </a:p>
        </p:txBody>
      </p:sp>
      <p:sp>
        <p:nvSpPr>
          <p:cNvPr id="2" name="Otsikko 1">
            <a:extLst>
              <a:ext uri="{FF2B5EF4-FFF2-40B4-BE49-F238E27FC236}">
                <a16:creationId xmlns:a16="http://schemas.microsoft.com/office/drawing/2014/main" id="{EBD9F897-556E-8E89-9AD8-358D85CC1EB0}"/>
              </a:ext>
            </a:extLst>
          </p:cNvPr>
          <p:cNvSpPr>
            <a:spLocks noGrp="1"/>
          </p:cNvSpPr>
          <p:nvPr>
            <p:ph type="title"/>
          </p:nvPr>
        </p:nvSpPr>
        <p:spPr>
          <a:xfrm>
            <a:off x="317937" y="365125"/>
            <a:ext cx="7237895" cy="1325563"/>
          </a:xfrm>
          <a:prstGeom prst="rect">
            <a:avLst/>
          </a:prstGeom>
        </p:spPr>
        <p:txBody>
          <a:bodyPr anchor="ctr"/>
          <a:lstStyle>
            <a:lvl1pPr>
              <a:lnSpc>
                <a:spcPct val="100000"/>
              </a:lnSpc>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1" name="Sisällön paikkamerkki 2">
            <a:extLst>
              <a:ext uri="{FF2B5EF4-FFF2-40B4-BE49-F238E27FC236}">
                <a16:creationId xmlns:a16="http://schemas.microsoft.com/office/drawing/2014/main" id="{91E47072-6E91-38EE-3A3F-E1363257E674}"/>
              </a:ext>
            </a:extLst>
          </p:cNvPr>
          <p:cNvSpPr>
            <a:spLocks noGrp="1"/>
          </p:cNvSpPr>
          <p:nvPr>
            <p:ph idx="1"/>
          </p:nvPr>
        </p:nvSpPr>
        <p:spPr>
          <a:xfrm>
            <a:off x="317937" y="1975471"/>
            <a:ext cx="7237895" cy="4040318"/>
          </a:xfrm>
          <a:prstGeom prst="rect">
            <a:avLst/>
          </a:prstGeom>
          <a:noFill/>
          <a:effectLst/>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569787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yhjä-dia">
    <p:bg>
      <p:bgPr>
        <a:solidFill>
          <a:srgbClr val="FFFFFF"/>
        </a:solidFill>
        <a:effectLst/>
      </p:bgPr>
    </p:bg>
    <p:spTree>
      <p:nvGrpSpPr>
        <p:cNvPr id="1" name=""/>
        <p:cNvGrpSpPr/>
        <p:nvPr/>
      </p:nvGrpSpPr>
      <p:grpSpPr>
        <a:xfrm>
          <a:off x="0" y="0"/>
          <a:ext cx="0" cy="0"/>
          <a:chOff x="0" y="0"/>
          <a:chExt cx="0" cy="0"/>
        </a:xfrm>
      </p:grpSpPr>
      <p:sp>
        <p:nvSpPr>
          <p:cNvPr id="3" name="Otsikko 1">
            <a:extLst>
              <a:ext uri="{FF2B5EF4-FFF2-40B4-BE49-F238E27FC236}">
                <a16:creationId xmlns:a16="http://schemas.microsoft.com/office/drawing/2014/main" id="{07BD5542-EC9C-A42F-4989-DE1D5D12B741}"/>
              </a:ext>
            </a:extLst>
          </p:cNvPr>
          <p:cNvSpPr>
            <a:spLocks noGrp="1"/>
          </p:cNvSpPr>
          <p:nvPr>
            <p:ph type="title"/>
          </p:nvPr>
        </p:nvSpPr>
        <p:spPr>
          <a:xfrm>
            <a:off x="317937" y="365125"/>
            <a:ext cx="7237895" cy="1325563"/>
          </a:xfrm>
          <a:prstGeom prst="rect">
            <a:avLst/>
          </a:prstGeom>
        </p:spPr>
        <p:txBody>
          <a:bodyPr anchor="ct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4" name="Sisällön paikkamerkki 2">
            <a:extLst>
              <a:ext uri="{FF2B5EF4-FFF2-40B4-BE49-F238E27FC236}">
                <a16:creationId xmlns:a16="http://schemas.microsoft.com/office/drawing/2014/main" id="{E575256B-9C68-1275-5A5A-E4BF70DB1F98}"/>
              </a:ext>
            </a:extLst>
          </p:cNvPr>
          <p:cNvSpPr>
            <a:spLocks noGrp="1"/>
          </p:cNvSpPr>
          <p:nvPr>
            <p:ph idx="1"/>
          </p:nvPr>
        </p:nvSpPr>
        <p:spPr>
          <a:xfrm>
            <a:off x="317937" y="1975471"/>
            <a:ext cx="7237895" cy="4040318"/>
          </a:xfrm>
          <a:prstGeom prst="rect">
            <a:avLst/>
          </a:prstGeom>
          <a:noFill/>
          <a:effectLst/>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Suorakulmio 6">
            <a:extLst>
              <a:ext uri="{FF2B5EF4-FFF2-40B4-BE49-F238E27FC236}">
                <a16:creationId xmlns:a16="http://schemas.microsoft.com/office/drawing/2014/main" id="{12635C4D-2969-B800-2BA3-54807BC05249}"/>
              </a:ext>
            </a:extLst>
          </p:cNvPr>
          <p:cNvSpPr/>
          <p:nvPr userDrawn="1"/>
        </p:nvSpPr>
        <p:spPr>
          <a:xfrm>
            <a:off x="7908966" y="0"/>
            <a:ext cx="42830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Kuvan paikkamerkki 6">
            <a:extLst>
              <a:ext uri="{FF2B5EF4-FFF2-40B4-BE49-F238E27FC236}">
                <a16:creationId xmlns:a16="http://schemas.microsoft.com/office/drawing/2014/main" id="{1B885D77-1E8D-0B03-552B-C882CDB429F8}"/>
              </a:ext>
            </a:extLst>
          </p:cNvPr>
          <p:cNvSpPr>
            <a:spLocks noGrp="1"/>
          </p:cNvSpPr>
          <p:nvPr>
            <p:ph type="pic" sz="quarter" idx="16" hasCustomPrompt="1"/>
          </p:nvPr>
        </p:nvSpPr>
        <p:spPr>
          <a:xfrm>
            <a:off x="8250483" y="365125"/>
            <a:ext cx="3600000" cy="3600000"/>
          </a:xfrm>
          <a:prstGeom prst="ellipse">
            <a:avLst/>
          </a:prstGeom>
        </p:spPr>
        <p:txBody>
          <a:bodyPr/>
          <a:lstStyle>
            <a:lvl1pPr marL="49212"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lvl1pPr>
          </a:lstStyle>
          <a:p>
            <a:pPr marL="49212"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fi-FI" dirty="0"/>
              <a:t>Lisää kuva</a:t>
            </a:r>
            <a:br>
              <a:rPr lang="fi-FI" dirty="0"/>
            </a:br>
            <a:endParaRPr lang="fi-FI" dirty="0"/>
          </a:p>
        </p:txBody>
      </p:sp>
      <p:sp>
        <p:nvSpPr>
          <p:cNvPr id="9" name="Tekstin paikkamerkki 10">
            <a:extLst>
              <a:ext uri="{FF2B5EF4-FFF2-40B4-BE49-F238E27FC236}">
                <a16:creationId xmlns:a16="http://schemas.microsoft.com/office/drawing/2014/main" id="{15C7FE79-4B38-5CA3-A607-39784A3D3D9C}"/>
              </a:ext>
            </a:extLst>
          </p:cNvPr>
          <p:cNvSpPr>
            <a:spLocks noGrp="1"/>
          </p:cNvSpPr>
          <p:nvPr>
            <p:ph type="body" sz="quarter" idx="14" hasCustomPrompt="1"/>
          </p:nvPr>
        </p:nvSpPr>
        <p:spPr>
          <a:xfrm>
            <a:off x="8090114" y="4333563"/>
            <a:ext cx="3911547" cy="1325882"/>
          </a:xfrm>
          <a:prstGeom prst="rect">
            <a:avLst/>
          </a:prstGeom>
        </p:spPr>
        <p:txBody>
          <a:bodyPr anchor="ctr">
            <a:normAutofit/>
          </a:bodyPr>
          <a:lstStyle>
            <a:lvl1pPr marL="49212" indent="0" algn="ctr">
              <a:buNone/>
              <a:defRPr sz="2400" b="0" i="0" cap="all" baseline="0">
                <a:solidFill>
                  <a:schemeClr val="bg1"/>
                </a:solidFill>
                <a:latin typeface="+mn-lt"/>
                <a:cs typeface="Archivo"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fi-FI" dirty="0"/>
              <a:t>Kirjoita tähän.</a:t>
            </a:r>
          </a:p>
        </p:txBody>
      </p:sp>
      <p:pic>
        <p:nvPicPr>
          <p:cNvPr id="2" name="Kuva 1" descr="Kuva, joka sisältää kohteen Fontti, Grafiikka, logo, teksti&#10;&#10;Kuvaus luotu automaattisesti">
            <a:extLst>
              <a:ext uri="{FF2B5EF4-FFF2-40B4-BE49-F238E27FC236}">
                <a16:creationId xmlns:a16="http://schemas.microsoft.com/office/drawing/2014/main" id="{5CD6D7FF-2955-0B7A-5036-97CCAAA3A2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197" y="6384227"/>
            <a:ext cx="2017380" cy="393140"/>
          </a:xfrm>
          <a:prstGeom prst="rect">
            <a:avLst/>
          </a:prstGeom>
        </p:spPr>
      </p:pic>
    </p:spTree>
    <p:extLst>
      <p:ext uri="{BB962C8B-B14F-4D97-AF65-F5344CB8AC3E}">
        <p14:creationId xmlns:p14="http://schemas.microsoft.com/office/powerpoint/2010/main" val="564130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ho-dia">
    <p:spTree>
      <p:nvGrpSpPr>
        <p:cNvPr id="1" name=""/>
        <p:cNvGrpSpPr/>
        <p:nvPr/>
      </p:nvGrpSpPr>
      <p:grpSpPr>
        <a:xfrm>
          <a:off x="0" y="0"/>
          <a:ext cx="0" cy="0"/>
          <a:chOff x="0" y="0"/>
          <a:chExt cx="0" cy="0"/>
        </a:xfrm>
      </p:grpSpPr>
      <p:sp>
        <p:nvSpPr>
          <p:cNvPr id="4" name="Sisällön paikkamerkki 2">
            <a:extLst>
              <a:ext uri="{FF2B5EF4-FFF2-40B4-BE49-F238E27FC236}">
                <a16:creationId xmlns:a16="http://schemas.microsoft.com/office/drawing/2014/main" id="{E575256B-9C68-1275-5A5A-E4BF70DB1F98}"/>
              </a:ext>
            </a:extLst>
          </p:cNvPr>
          <p:cNvSpPr>
            <a:spLocks noGrp="1"/>
          </p:cNvSpPr>
          <p:nvPr>
            <p:ph idx="1"/>
          </p:nvPr>
        </p:nvSpPr>
        <p:spPr>
          <a:xfrm>
            <a:off x="317937" y="1975471"/>
            <a:ext cx="7237895" cy="4040318"/>
          </a:xfrm>
          <a:prstGeom prst="rect">
            <a:avLst/>
          </a:prstGeom>
          <a:noFill/>
          <a:effectLst/>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Suorakulmio 6">
            <a:extLst>
              <a:ext uri="{FF2B5EF4-FFF2-40B4-BE49-F238E27FC236}">
                <a16:creationId xmlns:a16="http://schemas.microsoft.com/office/drawing/2014/main" id="{12635C4D-2969-B800-2BA3-54807BC05249}"/>
              </a:ext>
            </a:extLst>
          </p:cNvPr>
          <p:cNvSpPr/>
          <p:nvPr userDrawn="1"/>
        </p:nvSpPr>
        <p:spPr>
          <a:xfrm>
            <a:off x="7908966" y="0"/>
            <a:ext cx="428303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8" name="Kuvan paikkamerkki 6">
            <a:extLst>
              <a:ext uri="{FF2B5EF4-FFF2-40B4-BE49-F238E27FC236}">
                <a16:creationId xmlns:a16="http://schemas.microsoft.com/office/drawing/2014/main" id="{1B885D77-1E8D-0B03-552B-C882CDB429F8}"/>
              </a:ext>
            </a:extLst>
          </p:cNvPr>
          <p:cNvSpPr>
            <a:spLocks noGrp="1"/>
          </p:cNvSpPr>
          <p:nvPr>
            <p:ph type="pic" sz="quarter" idx="16" hasCustomPrompt="1"/>
          </p:nvPr>
        </p:nvSpPr>
        <p:spPr>
          <a:xfrm>
            <a:off x="8250483" y="365125"/>
            <a:ext cx="3600000" cy="3600000"/>
          </a:xfrm>
          <a:prstGeom prst="ellipse">
            <a:avLst/>
          </a:prstGeom>
        </p:spPr>
        <p:txBody>
          <a:bodyPr/>
          <a:lstStyle>
            <a:lvl1pPr marL="49212"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lvl1pPr>
          </a:lstStyle>
          <a:p>
            <a:pPr marL="49212"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fi-FI" dirty="0"/>
              <a:t>Lisää kuva</a:t>
            </a:r>
            <a:br>
              <a:rPr lang="fi-FI" dirty="0"/>
            </a:br>
            <a:endParaRPr lang="fi-FI" dirty="0"/>
          </a:p>
        </p:txBody>
      </p:sp>
      <p:sp>
        <p:nvSpPr>
          <p:cNvPr id="2" name="Otsikko 1">
            <a:extLst>
              <a:ext uri="{FF2B5EF4-FFF2-40B4-BE49-F238E27FC236}">
                <a16:creationId xmlns:a16="http://schemas.microsoft.com/office/drawing/2014/main" id="{2FE54F13-C2B9-8B98-103D-35AC9542D319}"/>
              </a:ext>
            </a:extLst>
          </p:cNvPr>
          <p:cNvSpPr>
            <a:spLocks noGrp="1"/>
          </p:cNvSpPr>
          <p:nvPr>
            <p:ph type="title"/>
          </p:nvPr>
        </p:nvSpPr>
        <p:spPr>
          <a:xfrm>
            <a:off x="317937" y="365125"/>
            <a:ext cx="7237895" cy="1325563"/>
          </a:xfrm>
          <a:prstGeom prst="rect">
            <a:avLst/>
          </a:prstGeom>
        </p:spPr>
        <p:txBody>
          <a:bodyPr anchor="ctr"/>
          <a:lstStyle>
            <a:lvl1pPr>
              <a:lnSpc>
                <a:spcPct val="100000"/>
              </a:lnSpc>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10">
            <a:extLst>
              <a:ext uri="{FF2B5EF4-FFF2-40B4-BE49-F238E27FC236}">
                <a16:creationId xmlns:a16="http://schemas.microsoft.com/office/drawing/2014/main" id="{F5802B1C-E8E1-1B42-7DDB-EF1C86D00267}"/>
              </a:ext>
            </a:extLst>
          </p:cNvPr>
          <p:cNvSpPr>
            <a:spLocks noGrp="1"/>
          </p:cNvSpPr>
          <p:nvPr>
            <p:ph type="body" sz="quarter" idx="14" hasCustomPrompt="1"/>
          </p:nvPr>
        </p:nvSpPr>
        <p:spPr>
          <a:xfrm>
            <a:off x="8090114" y="4333563"/>
            <a:ext cx="3911547" cy="1325882"/>
          </a:xfrm>
          <a:prstGeom prst="rect">
            <a:avLst/>
          </a:prstGeom>
        </p:spPr>
        <p:txBody>
          <a:bodyPr anchor="ctr">
            <a:normAutofit/>
          </a:bodyPr>
          <a:lstStyle>
            <a:lvl1pPr marL="49212" indent="0" algn="ctr">
              <a:buNone/>
              <a:defRPr sz="2400" b="0" i="0" cap="all" baseline="0">
                <a:solidFill>
                  <a:schemeClr val="tx1"/>
                </a:solidFill>
                <a:latin typeface="+mn-lt"/>
                <a:cs typeface="Archivo"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fi-FI" dirty="0"/>
              <a:t>Kirjoita tähän.</a:t>
            </a:r>
          </a:p>
        </p:txBody>
      </p:sp>
      <p:pic>
        <p:nvPicPr>
          <p:cNvPr id="9" name="Kuva 8" descr="Kuva, joka sisältää kohteen Grafiikka, kuvakaappaus, graafinen suunnittelu, muotoilu&#10;&#10;Kuvaus luotu automaattisesti">
            <a:extLst>
              <a:ext uri="{FF2B5EF4-FFF2-40B4-BE49-F238E27FC236}">
                <a16:creationId xmlns:a16="http://schemas.microsoft.com/office/drawing/2014/main" id="{16CA7FA8-C6E1-170E-4838-9B6B5D8FF8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197" y="6384227"/>
            <a:ext cx="2017379" cy="393140"/>
          </a:xfrm>
          <a:prstGeom prst="rect">
            <a:avLst/>
          </a:prstGeom>
        </p:spPr>
      </p:pic>
    </p:spTree>
    <p:extLst>
      <p:ext uri="{BB962C8B-B14F-4D97-AF65-F5344CB8AC3E}">
        <p14:creationId xmlns:p14="http://schemas.microsoft.com/office/powerpoint/2010/main" val="710543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ttiter-dia">
    <p:spTree>
      <p:nvGrpSpPr>
        <p:cNvPr id="1" name=""/>
        <p:cNvGrpSpPr/>
        <p:nvPr/>
      </p:nvGrpSpPr>
      <p:grpSpPr>
        <a:xfrm>
          <a:off x="0" y="0"/>
          <a:ext cx="0" cy="0"/>
          <a:chOff x="0" y="0"/>
          <a:chExt cx="0" cy="0"/>
        </a:xfrm>
      </p:grpSpPr>
      <p:sp>
        <p:nvSpPr>
          <p:cNvPr id="4" name="Sisällön paikkamerkki 2">
            <a:extLst>
              <a:ext uri="{FF2B5EF4-FFF2-40B4-BE49-F238E27FC236}">
                <a16:creationId xmlns:a16="http://schemas.microsoft.com/office/drawing/2014/main" id="{E575256B-9C68-1275-5A5A-E4BF70DB1F98}"/>
              </a:ext>
            </a:extLst>
          </p:cNvPr>
          <p:cNvSpPr>
            <a:spLocks noGrp="1"/>
          </p:cNvSpPr>
          <p:nvPr>
            <p:ph idx="1"/>
          </p:nvPr>
        </p:nvSpPr>
        <p:spPr>
          <a:xfrm>
            <a:off x="317937" y="1975471"/>
            <a:ext cx="7237895" cy="4040318"/>
          </a:xfrm>
          <a:prstGeom prst="rect">
            <a:avLst/>
          </a:prstGeom>
          <a:noFill/>
          <a:effectLst/>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Suorakulmio 6">
            <a:extLst>
              <a:ext uri="{FF2B5EF4-FFF2-40B4-BE49-F238E27FC236}">
                <a16:creationId xmlns:a16="http://schemas.microsoft.com/office/drawing/2014/main" id="{12635C4D-2969-B800-2BA3-54807BC05249}"/>
              </a:ext>
            </a:extLst>
          </p:cNvPr>
          <p:cNvSpPr/>
          <p:nvPr userDrawn="1"/>
        </p:nvSpPr>
        <p:spPr>
          <a:xfrm>
            <a:off x="7908966" y="0"/>
            <a:ext cx="428303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8" name="Kuvan paikkamerkki 6">
            <a:extLst>
              <a:ext uri="{FF2B5EF4-FFF2-40B4-BE49-F238E27FC236}">
                <a16:creationId xmlns:a16="http://schemas.microsoft.com/office/drawing/2014/main" id="{1B885D77-1E8D-0B03-552B-C882CDB429F8}"/>
              </a:ext>
            </a:extLst>
          </p:cNvPr>
          <p:cNvSpPr>
            <a:spLocks noGrp="1"/>
          </p:cNvSpPr>
          <p:nvPr>
            <p:ph type="pic" sz="quarter" idx="16" hasCustomPrompt="1"/>
          </p:nvPr>
        </p:nvSpPr>
        <p:spPr>
          <a:xfrm>
            <a:off x="8250483" y="365125"/>
            <a:ext cx="3600000" cy="3600000"/>
          </a:xfrm>
          <a:prstGeom prst="ellipse">
            <a:avLst/>
          </a:prstGeom>
        </p:spPr>
        <p:txBody>
          <a:bodyPr/>
          <a:lstStyle>
            <a:lvl1pPr marL="49212"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lvl1pPr>
          </a:lstStyle>
          <a:p>
            <a:pPr marL="49212"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fi-FI" dirty="0"/>
              <a:t>Lisää kuva</a:t>
            </a:r>
            <a:br>
              <a:rPr lang="fi-FI" dirty="0"/>
            </a:br>
            <a:endParaRPr lang="fi-FI" dirty="0"/>
          </a:p>
        </p:txBody>
      </p:sp>
      <p:sp>
        <p:nvSpPr>
          <p:cNvPr id="2" name="Otsikko 1">
            <a:extLst>
              <a:ext uri="{FF2B5EF4-FFF2-40B4-BE49-F238E27FC236}">
                <a16:creationId xmlns:a16="http://schemas.microsoft.com/office/drawing/2014/main" id="{2FE54F13-C2B9-8B98-103D-35AC9542D319}"/>
              </a:ext>
            </a:extLst>
          </p:cNvPr>
          <p:cNvSpPr>
            <a:spLocks noGrp="1"/>
          </p:cNvSpPr>
          <p:nvPr>
            <p:ph type="title"/>
          </p:nvPr>
        </p:nvSpPr>
        <p:spPr>
          <a:xfrm>
            <a:off x="317937" y="365125"/>
            <a:ext cx="7237895" cy="1325563"/>
          </a:xfrm>
          <a:prstGeom prst="rect">
            <a:avLst/>
          </a:prstGeom>
        </p:spPr>
        <p:txBody>
          <a:bodyPr anchor="ctr"/>
          <a:lstStyle>
            <a:lvl1pPr>
              <a:lnSpc>
                <a:spcPct val="100000"/>
              </a:lnSpc>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10">
            <a:extLst>
              <a:ext uri="{FF2B5EF4-FFF2-40B4-BE49-F238E27FC236}">
                <a16:creationId xmlns:a16="http://schemas.microsoft.com/office/drawing/2014/main" id="{41C19CF4-CF4B-22A6-A715-BFF464E44813}"/>
              </a:ext>
            </a:extLst>
          </p:cNvPr>
          <p:cNvSpPr>
            <a:spLocks noGrp="1"/>
          </p:cNvSpPr>
          <p:nvPr>
            <p:ph type="body" sz="quarter" idx="14" hasCustomPrompt="1"/>
          </p:nvPr>
        </p:nvSpPr>
        <p:spPr>
          <a:xfrm>
            <a:off x="8090114" y="4333563"/>
            <a:ext cx="3911547" cy="1325882"/>
          </a:xfrm>
          <a:prstGeom prst="rect">
            <a:avLst/>
          </a:prstGeom>
        </p:spPr>
        <p:txBody>
          <a:bodyPr anchor="ctr">
            <a:normAutofit/>
          </a:bodyPr>
          <a:lstStyle>
            <a:lvl1pPr marL="49212" indent="0" algn="ctr">
              <a:buNone/>
              <a:defRPr sz="2400" b="0" i="0" cap="all" baseline="0">
                <a:solidFill>
                  <a:schemeClr val="bg1"/>
                </a:solidFill>
                <a:latin typeface="+mn-lt"/>
                <a:cs typeface="Archivo"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fi-FI" dirty="0"/>
              <a:t>Kirjoita tähän.</a:t>
            </a:r>
          </a:p>
        </p:txBody>
      </p:sp>
      <p:pic>
        <p:nvPicPr>
          <p:cNvPr id="5" name="Kuva 4" descr="Kuva, joka sisältää kohteen Fontti, Grafiikka, logo, teksti&#10;&#10;Kuvaus luotu automaattisesti">
            <a:extLst>
              <a:ext uri="{FF2B5EF4-FFF2-40B4-BE49-F238E27FC236}">
                <a16:creationId xmlns:a16="http://schemas.microsoft.com/office/drawing/2014/main" id="{79757DBA-DD14-8E24-A4FB-BCAFD96978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197" y="6384227"/>
            <a:ext cx="2017380" cy="393140"/>
          </a:xfrm>
          <a:prstGeom prst="rect">
            <a:avLst/>
          </a:prstGeom>
        </p:spPr>
      </p:pic>
    </p:spTree>
    <p:extLst>
      <p:ext uri="{BB962C8B-B14F-4D97-AF65-F5344CB8AC3E}">
        <p14:creationId xmlns:p14="http://schemas.microsoft.com/office/powerpoint/2010/main" val="1812908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23D9A515-357A-435F-9577-528F1AAEE411}"/>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tsikon paikkamerkki 1">
            <a:extLst>
              <a:ext uri="{FF2B5EF4-FFF2-40B4-BE49-F238E27FC236}">
                <a16:creationId xmlns:a16="http://schemas.microsoft.com/office/drawing/2014/main" id="{07B78633-0814-70CF-543F-C307AAACFDB9}"/>
              </a:ext>
            </a:extLst>
          </p:cNvPr>
          <p:cNvSpPr>
            <a:spLocks noGrp="1"/>
          </p:cNvSpPr>
          <p:nvPr>
            <p:ph type="title"/>
          </p:nvPr>
        </p:nvSpPr>
        <p:spPr>
          <a:xfrm>
            <a:off x="412595" y="304800"/>
            <a:ext cx="10941204" cy="1297459"/>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CE5A2688-8509-18E8-3A37-B7FA19A10B40}"/>
              </a:ext>
            </a:extLst>
          </p:cNvPr>
          <p:cNvSpPr>
            <a:spLocks noGrp="1"/>
          </p:cNvSpPr>
          <p:nvPr>
            <p:ph type="body" idx="1"/>
          </p:nvPr>
        </p:nvSpPr>
        <p:spPr>
          <a:xfrm>
            <a:off x="412595" y="1952367"/>
            <a:ext cx="10941205" cy="4224595"/>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Tree>
    <p:extLst>
      <p:ext uri="{BB962C8B-B14F-4D97-AF65-F5344CB8AC3E}">
        <p14:creationId xmlns:p14="http://schemas.microsoft.com/office/powerpoint/2010/main" val="3494838475"/>
      </p:ext>
    </p:extLst>
  </p:cSld>
  <p:clrMap bg1="lt1" tx1="dk1" bg2="lt2" tx2="dk2" accent1="accent1" accent2="accent2" accent3="accent3" accent4="accent4" accent5="accent5" accent6="accent6" hlink="hlink" folHlink="folHlink"/>
  <p:sldLayoutIdLst>
    <p:sldLayoutId id="2147483722" r:id="rId1"/>
    <p:sldLayoutId id="2147483726" r:id="rId2"/>
    <p:sldLayoutId id="2147483728" r:id="rId3"/>
    <p:sldLayoutId id="2147483703" r:id="rId4"/>
    <p:sldLayoutId id="2147483692" r:id="rId5"/>
    <p:sldLayoutId id="2147483693" r:id="rId6"/>
    <p:sldLayoutId id="2147483709" r:id="rId7"/>
    <p:sldLayoutId id="2147483704" r:id="rId8"/>
    <p:sldLayoutId id="2147483705" r:id="rId9"/>
    <p:sldLayoutId id="2147483708" r:id="rId10"/>
    <p:sldLayoutId id="2147483706" r:id="rId11"/>
    <p:sldLayoutId id="2147483707" r:id="rId12"/>
    <p:sldLayoutId id="2147483695" r:id="rId13"/>
    <p:sldLayoutId id="2147483699" r:id="rId14"/>
    <p:sldLayoutId id="2147483666" r:id="rId15"/>
    <p:sldLayoutId id="2147483670" r:id="rId16"/>
    <p:sldLayoutId id="2147483730" r:id="rId17"/>
    <p:sldLayoutId id="2147483724" r:id="rId18"/>
  </p:sldLayoutIdLst>
  <p:txStyles>
    <p:titleStyle>
      <a:lvl1pPr algn="l" defTabSz="914400" rtl="0" eaLnBrk="1" latinLnBrk="0" hangingPunct="1">
        <a:lnSpc>
          <a:spcPct val="90000"/>
        </a:lnSpc>
        <a:spcBef>
          <a:spcPct val="0"/>
        </a:spcBef>
        <a:buNone/>
        <a:defRPr sz="3600" b="1" kern="1200">
          <a:solidFill>
            <a:schemeClr val="accent2"/>
          </a:solidFill>
          <a:latin typeface="Georgia Pro"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hyperlink" Target="https://www.mielenterveystalo.fi/sv"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9.jpg"/></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hyperlink" Target="https://www.mielenterveystalo.fi/sv"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www.mielenterveystalo.fi/sv/materialbanken" TargetMode="External"/><Relationship Id="rId5" Type="http://schemas.openxmlformats.org/officeDocument/2006/relationships/image" Target="../media/image92.png"/><Relationship Id="rId4" Type="http://schemas.openxmlformats.org/officeDocument/2006/relationships/image" Target="../media/image9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13" Type="http://schemas.openxmlformats.org/officeDocument/2006/relationships/image" Target="../media/image35.svg"/><Relationship Id="rId18" Type="http://schemas.openxmlformats.org/officeDocument/2006/relationships/image" Target="../media/image40.png"/><Relationship Id="rId26" Type="http://schemas.openxmlformats.org/officeDocument/2006/relationships/image" Target="../media/image48.png"/><Relationship Id="rId39" Type="http://schemas.openxmlformats.org/officeDocument/2006/relationships/image" Target="../media/image61.svg"/><Relationship Id="rId21" Type="http://schemas.openxmlformats.org/officeDocument/2006/relationships/image" Target="../media/image43.svg"/><Relationship Id="rId34" Type="http://schemas.openxmlformats.org/officeDocument/2006/relationships/image" Target="../media/image56.png"/><Relationship Id="rId42" Type="http://schemas.openxmlformats.org/officeDocument/2006/relationships/image" Target="../media/image64.png"/><Relationship Id="rId7" Type="http://schemas.openxmlformats.org/officeDocument/2006/relationships/image" Target="../media/image29.svg"/><Relationship Id="rId2" Type="http://schemas.openxmlformats.org/officeDocument/2006/relationships/notesSlide" Target="../notesSlides/notesSlide5.xml"/><Relationship Id="rId16" Type="http://schemas.openxmlformats.org/officeDocument/2006/relationships/image" Target="../media/image38.png"/><Relationship Id="rId29"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24" Type="http://schemas.openxmlformats.org/officeDocument/2006/relationships/image" Target="../media/image46.png"/><Relationship Id="rId32" Type="http://schemas.openxmlformats.org/officeDocument/2006/relationships/image" Target="../media/image54.png"/><Relationship Id="rId37" Type="http://schemas.openxmlformats.org/officeDocument/2006/relationships/image" Target="../media/image59.svg"/><Relationship Id="rId40" Type="http://schemas.openxmlformats.org/officeDocument/2006/relationships/image" Target="../media/image62.png"/><Relationship Id="rId45" Type="http://schemas.openxmlformats.org/officeDocument/2006/relationships/image" Target="../media/image67.svg"/><Relationship Id="rId5" Type="http://schemas.openxmlformats.org/officeDocument/2006/relationships/image" Target="../media/image27.svg"/><Relationship Id="rId15" Type="http://schemas.openxmlformats.org/officeDocument/2006/relationships/image" Target="../media/image37.svg"/><Relationship Id="rId23" Type="http://schemas.openxmlformats.org/officeDocument/2006/relationships/image" Target="../media/image45.svg"/><Relationship Id="rId28" Type="http://schemas.openxmlformats.org/officeDocument/2006/relationships/image" Target="../media/image50.png"/><Relationship Id="rId36" Type="http://schemas.openxmlformats.org/officeDocument/2006/relationships/image" Target="../media/image58.png"/><Relationship Id="rId10" Type="http://schemas.openxmlformats.org/officeDocument/2006/relationships/image" Target="../media/image32.png"/><Relationship Id="rId19" Type="http://schemas.openxmlformats.org/officeDocument/2006/relationships/image" Target="../media/image41.svg"/><Relationship Id="rId31" Type="http://schemas.openxmlformats.org/officeDocument/2006/relationships/image" Target="../media/image53.svg"/><Relationship Id="rId44" Type="http://schemas.openxmlformats.org/officeDocument/2006/relationships/image" Target="../media/image66.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svg"/><Relationship Id="rId30" Type="http://schemas.openxmlformats.org/officeDocument/2006/relationships/image" Target="../media/image52.png"/><Relationship Id="rId35" Type="http://schemas.openxmlformats.org/officeDocument/2006/relationships/image" Target="../media/image57.svg"/><Relationship Id="rId43" Type="http://schemas.openxmlformats.org/officeDocument/2006/relationships/image" Target="../media/image65.svg"/><Relationship Id="rId8" Type="http://schemas.openxmlformats.org/officeDocument/2006/relationships/image" Target="../media/image30.png"/><Relationship Id="rId3" Type="http://schemas.openxmlformats.org/officeDocument/2006/relationships/image" Target="../media/image25.jpg"/><Relationship Id="rId12" Type="http://schemas.openxmlformats.org/officeDocument/2006/relationships/image" Target="../media/image34.png"/><Relationship Id="rId17" Type="http://schemas.openxmlformats.org/officeDocument/2006/relationships/image" Target="../media/image39.svg"/><Relationship Id="rId25" Type="http://schemas.openxmlformats.org/officeDocument/2006/relationships/image" Target="../media/image47.svg"/><Relationship Id="rId33" Type="http://schemas.openxmlformats.org/officeDocument/2006/relationships/image" Target="../media/image55.svg"/><Relationship Id="rId38" Type="http://schemas.openxmlformats.org/officeDocument/2006/relationships/image" Target="../media/image60.png"/><Relationship Id="rId20" Type="http://schemas.openxmlformats.org/officeDocument/2006/relationships/image" Target="../media/image42.png"/><Relationship Id="rId41" Type="http://schemas.openxmlformats.org/officeDocument/2006/relationships/image" Target="../media/image63.svg"/></Relationships>
</file>

<file path=ppt/slides/_rels/slide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70.svg"/><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18" Type="http://schemas.openxmlformats.org/officeDocument/2006/relationships/image" Target="../media/image22.svg"/><Relationship Id="rId3" Type="http://schemas.openxmlformats.org/officeDocument/2006/relationships/image" Target="../media/image71.jpg"/><Relationship Id="rId7" Type="http://schemas.openxmlformats.org/officeDocument/2006/relationships/image" Target="../media/image75.svg"/><Relationship Id="rId12" Type="http://schemas.openxmlformats.org/officeDocument/2006/relationships/image" Target="../media/image80.png"/><Relationship Id="rId17" Type="http://schemas.openxmlformats.org/officeDocument/2006/relationships/image" Target="../media/image21.png"/><Relationship Id="rId2" Type="http://schemas.openxmlformats.org/officeDocument/2006/relationships/notesSlide" Target="../notesSlides/notesSlide7.xml"/><Relationship Id="rId16"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svg"/><Relationship Id="rId15" Type="http://schemas.openxmlformats.org/officeDocument/2006/relationships/image" Target="../media/image8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svg"/><Relationship Id="rId14" Type="http://schemas.openxmlformats.org/officeDocument/2006/relationships/image" Target="../media/image82.png"/></Relationships>
</file>

<file path=ppt/slides/_rels/slide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88E82D54-16CF-2D09-B938-92134941B7F7}"/>
              </a:ext>
            </a:extLst>
          </p:cNvPr>
          <p:cNvSpPr>
            <a:spLocks noGrp="1"/>
          </p:cNvSpPr>
          <p:nvPr>
            <p:ph type="subTitle" idx="1"/>
          </p:nvPr>
        </p:nvSpPr>
        <p:spPr/>
        <p:txBody>
          <a:bodyPr/>
          <a:lstStyle/>
          <a:p>
            <a:endParaRPr lang="fi-FI"/>
          </a:p>
        </p:txBody>
      </p:sp>
      <p:sp>
        <p:nvSpPr>
          <p:cNvPr id="4" name="Otsikko 1">
            <a:extLst>
              <a:ext uri="{FF2B5EF4-FFF2-40B4-BE49-F238E27FC236}">
                <a16:creationId xmlns:a16="http://schemas.microsoft.com/office/drawing/2014/main" id="{E9C6FF15-9202-1938-D158-7F9580EAB7B7}"/>
              </a:ext>
            </a:extLst>
          </p:cNvPr>
          <p:cNvSpPr>
            <a:spLocks noGrp="1"/>
          </p:cNvSpPr>
          <p:nvPr>
            <p:ph type="ctrTitle"/>
          </p:nvPr>
        </p:nvSpPr>
        <p:spPr>
          <a:xfrm>
            <a:off x="1" y="2184178"/>
            <a:ext cx="12191999" cy="2296381"/>
          </a:xfrm>
          <a:solidFill>
            <a:schemeClr val="accent2"/>
          </a:solidFill>
        </p:spPr>
        <p:txBody>
          <a:bodyPr anchor="ctr"/>
          <a:lstStyle/>
          <a:p>
            <a:r>
              <a:rPr lang="sv-SE" dirty="0">
                <a:latin typeface="Georgia Pro"/>
              </a:rPr>
              <a:t>Hur kan du använda tjänsten </a:t>
            </a:r>
            <a:br>
              <a:rPr lang="sv-SE" dirty="0">
                <a:latin typeface="Georgia Pro"/>
              </a:rPr>
            </a:br>
            <a:r>
              <a:rPr lang="sv-SE" dirty="0">
                <a:latin typeface="Georgia Pro"/>
              </a:rPr>
              <a:t>Psykporten.fi i ditt arbete?</a:t>
            </a:r>
            <a:endParaRPr lang="fi-FI">
              <a:latin typeface="Georgia Pro"/>
            </a:endParaRPr>
          </a:p>
        </p:txBody>
      </p:sp>
    </p:spTree>
    <p:extLst>
      <p:ext uri="{BB962C8B-B14F-4D97-AF65-F5344CB8AC3E}">
        <p14:creationId xmlns:p14="http://schemas.microsoft.com/office/powerpoint/2010/main" val="2164725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4E64FFEB-E76A-7D1B-B227-D8C33C55738F}"/>
              </a:ext>
            </a:extLst>
          </p:cNvPr>
          <p:cNvSpPr>
            <a:spLocks noGrp="1"/>
          </p:cNvSpPr>
          <p:nvPr>
            <p:ph type="title"/>
          </p:nvPr>
        </p:nvSpPr>
        <p:spPr>
          <a:xfrm>
            <a:off x="317937" y="0"/>
            <a:ext cx="7237895" cy="1690689"/>
          </a:xfrm>
        </p:spPr>
        <p:txBody>
          <a:bodyPr/>
          <a:lstStyle/>
          <a:p>
            <a:r>
              <a:rPr lang="fi-FI" dirty="0" err="1"/>
              <a:t>Alltid</a:t>
            </a:r>
            <a:r>
              <a:rPr lang="fi-FI" dirty="0"/>
              <a:t> </a:t>
            </a:r>
            <a:r>
              <a:rPr lang="fi-FI" dirty="0" err="1"/>
              <a:t>samma</a:t>
            </a:r>
            <a:r>
              <a:rPr lang="fi-FI" dirty="0"/>
              <a:t> </a:t>
            </a:r>
            <a:r>
              <a:rPr lang="fi-FI" dirty="0" err="1"/>
              <a:t>struktur</a:t>
            </a:r>
            <a:endParaRPr lang="fi-FI" dirty="0"/>
          </a:p>
        </p:txBody>
      </p:sp>
      <p:sp>
        <p:nvSpPr>
          <p:cNvPr id="13" name="Tekstiruutu 12">
            <a:extLst>
              <a:ext uri="{FF2B5EF4-FFF2-40B4-BE49-F238E27FC236}">
                <a16:creationId xmlns:a16="http://schemas.microsoft.com/office/drawing/2014/main" id="{0905B6D0-0081-57F8-8AFA-A0035209FEF7}"/>
              </a:ext>
            </a:extLst>
          </p:cNvPr>
          <p:cNvSpPr txBox="1"/>
          <p:nvPr/>
        </p:nvSpPr>
        <p:spPr>
          <a:xfrm>
            <a:off x="8178359" y="4376333"/>
            <a:ext cx="3744248" cy="1200329"/>
          </a:xfrm>
          <a:prstGeom prst="rect">
            <a:avLst/>
          </a:prstGeom>
          <a:noFill/>
        </p:spPr>
        <p:txBody>
          <a:bodyPr wrap="square" lIns="91440" tIns="45720" rIns="91440" bIns="45720" anchor="t">
            <a:spAutoFit/>
          </a:bodyPr>
          <a:lstStyle/>
          <a:p>
            <a:pPr algn="ctr" fontAlgn="base"/>
            <a:r>
              <a:rPr lang="sv-SE" sz="2400" dirty="0"/>
              <a:t>BEKANTA DIG MED ETT </a:t>
            </a:r>
          </a:p>
          <a:p>
            <a:pPr algn="ctr" fontAlgn="base"/>
            <a:r>
              <a:rPr lang="sv-SE" sz="2400" dirty="0"/>
              <a:t>– SÅ KÄNNER DU TILL STRUKTUREN FÖR ALLA</a:t>
            </a:r>
          </a:p>
        </p:txBody>
      </p:sp>
      <p:grpSp>
        <p:nvGrpSpPr>
          <p:cNvPr id="14" name="Ryhmä 13">
            <a:extLst>
              <a:ext uri="{FF2B5EF4-FFF2-40B4-BE49-F238E27FC236}">
                <a16:creationId xmlns:a16="http://schemas.microsoft.com/office/drawing/2014/main" id="{5DCDB578-9F95-B668-7CE6-1783B95AF9F5}"/>
              </a:ext>
            </a:extLst>
          </p:cNvPr>
          <p:cNvGrpSpPr/>
          <p:nvPr/>
        </p:nvGrpSpPr>
        <p:grpSpPr>
          <a:xfrm>
            <a:off x="290716" y="1763620"/>
            <a:ext cx="7237895" cy="4091138"/>
            <a:chOff x="425802" y="3293527"/>
            <a:chExt cx="2224833" cy="2615810"/>
          </a:xfrm>
        </p:grpSpPr>
        <p:sp>
          <p:nvSpPr>
            <p:cNvPr id="15" name="Suorakulmio: Pyöristetyt kulmat 14">
              <a:extLst>
                <a:ext uri="{FF2B5EF4-FFF2-40B4-BE49-F238E27FC236}">
                  <a16:creationId xmlns:a16="http://schemas.microsoft.com/office/drawing/2014/main" id="{DD54DB7B-066D-B3DB-BDF8-4BB8C7CE18E7}"/>
                </a:ext>
              </a:extLst>
            </p:cNvPr>
            <p:cNvSpPr/>
            <p:nvPr/>
          </p:nvSpPr>
          <p:spPr>
            <a:xfrm>
              <a:off x="425802" y="3293527"/>
              <a:ext cx="2224833" cy="72524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sv-SE" b="1" dirty="0">
                  <a:solidFill>
                    <a:schemeClr val="tx1"/>
                  </a:solidFill>
                </a:rPr>
                <a:t>1. VAD HANDLAR DET OM?</a:t>
              </a:r>
              <a:br>
                <a:rPr lang="sv-SE" dirty="0">
                  <a:solidFill>
                    <a:schemeClr val="tx1"/>
                  </a:solidFill>
                </a:rPr>
              </a:br>
              <a:r>
                <a:rPr lang="sv-SE" dirty="0">
                  <a:solidFill>
                    <a:schemeClr val="tx1"/>
                  </a:solidFill>
                </a:rPr>
                <a:t>I det första avsnittet får du information om programmets ämne. Du lär dig att känna igen symtom samt faktorer som orsakar och upprätthåller dem.</a:t>
              </a:r>
              <a:endParaRPr lang="fi-FI" dirty="0">
                <a:solidFill>
                  <a:schemeClr val="tx1"/>
                </a:solidFill>
              </a:endParaRPr>
            </a:p>
          </p:txBody>
        </p:sp>
        <p:sp>
          <p:nvSpPr>
            <p:cNvPr id="16" name="Suorakulmio: Pyöristetyt kulmat 15">
              <a:extLst>
                <a:ext uri="{FF2B5EF4-FFF2-40B4-BE49-F238E27FC236}">
                  <a16:creationId xmlns:a16="http://schemas.microsoft.com/office/drawing/2014/main" id="{313A3958-3700-5585-EAD8-43A07D978626}"/>
                </a:ext>
              </a:extLst>
            </p:cNvPr>
            <p:cNvSpPr/>
            <p:nvPr/>
          </p:nvSpPr>
          <p:spPr>
            <a:xfrm>
              <a:off x="425802" y="4056723"/>
              <a:ext cx="2224833" cy="90733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sv-SE" b="1" dirty="0"/>
                <a:t>2. VERKTYG</a:t>
              </a:r>
              <a:br>
                <a:rPr lang="sv-SE" dirty="0"/>
              </a:br>
              <a:r>
                <a:rPr lang="sv-SE" dirty="0"/>
                <a:t>I det andra avsnittet tar du steg mot förändring. Genom övningarna får du kartlägga och fundera på lösningar för din situation. Du utmanar dina tankar och handlingsmönster. Genom att öva lär du dig nya sätt att förhålla dig till situationer.</a:t>
              </a:r>
              <a:endParaRPr lang="fi-FI" dirty="0"/>
            </a:p>
          </p:txBody>
        </p:sp>
        <p:sp>
          <p:nvSpPr>
            <p:cNvPr id="17" name="Suorakulmio: Pyöristetyt kulmat 16">
              <a:extLst>
                <a:ext uri="{FF2B5EF4-FFF2-40B4-BE49-F238E27FC236}">
                  <a16:creationId xmlns:a16="http://schemas.microsoft.com/office/drawing/2014/main" id="{3C49D47E-FAD5-53D3-841F-58D7E16C5201}"/>
                </a:ext>
              </a:extLst>
            </p:cNvPr>
            <p:cNvSpPr/>
            <p:nvPr/>
          </p:nvSpPr>
          <p:spPr>
            <a:xfrm>
              <a:off x="425802" y="5002005"/>
              <a:ext cx="2224833" cy="90733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sv-SE" b="1" dirty="0">
                  <a:solidFill>
                    <a:schemeClr val="tx1"/>
                  </a:solidFill>
                </a:rPr>
                <a:t>3. RÅD FÖR FRAMTIDEN</a:t>
              </a:r>
              <a:br>
                <a:rPr lang="sv-SE" dirty="0">
                  <a:solidFill>
                    <a:schemeClr val="tx1"/>
                  </a:solidFill>
                </a:rPr>
              </a:br>
              <a:r>
                <a:rPr lang="sv-SE" dirty="0">
                  <a:solidFill>
                    <a:schemeClr val="tx1"/>
                  </a:solidFill>
                </a:rPr>
                <a:t>I det sista avsnittet riktar du tankarna mot framtiden. Du får mer information om hur vardagshantering och ett balanserat liv påverkar den psykiska hälsan. Du lär dig att upprätthålla de resultat du har uppnått.</a:t>
              </a:r>
              <a:endParaRPr lang="fi-FI" dirty="0">
                <a:solidFill>
                  <a:schemeClr val="tx1"/>
                </a:solidFill>
              </a:endParaRPr>
            </a:p>
          </p:txBody>
        </p:sp>
      </p:grpSp>
      <p:pic>
        <p:nvPicPr>
          <p:cNvPr id="4" name="Kuvan paikkamerkki 13" descr="Kuva, joka sisältää kohteen sisä-, henkilö, vaate, huonekalu&#10;&#10;Kuvaus luotu automaattisesti">
            <a:extLst>
              <a:ext uri="{FF2B5EF4-FFF2-40B4-BE49-F238E27FC236}">
                <a16:creationId xmlns:a16="http://schemas.microsoft.com/office/drawing/2014/main" id="{B9F442E4-59BE-4386-DF37-E192F803FD82}"/>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25717" t="9097" r="14487" b="1209"/>
          <a:stretch/>
        </p:blipFill>
        <p:spPr>
          <a:xfrm>
            <a:off x="8250483" y="365125"/>
            <a:ext cx="3600000" cy="3600000"/>
          </a:xfrm>
        </p:spPr>
      </p:pic>
    </p:spTree>
    <p:extLst>
      <p:ext uri="{BB962C8B-B14F-4D97-AF65-F5344CB8AC3E}">
        <p14:creationId xmlns:p14="http://schemas.microsoft.com/office/powerpoint/2010/main" val="3589610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4E64FFEB-E76A-7D1B-B227-D8C33C55738F}"/>
              </a:ext>
            </a:extLst>
          </p:cNvPr>
          <p:cNvSpPr>
            <a:spLocks noGrp="1"/>
          </p:cNvSpPr>
          <p:nvPr>
            <p:ph type="title"/>
          </p:nvPr>
        </p:nvSpPr>
        <p:spPr>
          <a:xfrm>
            <a:off x="317937" y="1"/>
            <a:ext cx="7521698" cy="1765920"/>
          </a:xfrm>
        </p:spPr>
        <p:txBody>
          <a:bodyPr>
            <a:normAutofit/>
          </a:bodyPr>
          <a:lstStyle/>
          <a:p>
            <a:r>
              <a:rPr lang="sv-SE" dirty="0"/>
              <a:t>Hur kan ett egenvårdsprogram användas under ett möte?</a:t>
            </a:r>
            <a:endParaRPr lang="fi-FI" b="0" dirty="0">
              <a:latin typeface="Georgia Pro"/>
            </a:endParaRPr>
          </a:p>
        </p:txBody>
      </p:sp>
      <p:sp>
        <p:nvSpPr>
          <p:cNvPr id="3" name="Tekstin paikkamerkki 4">
            <a:extLst>
              <a:ext uri="{FF2B5EF4-FFF2-40B4-BE49-F238E27FC236}">
                <a16:creationId xmlns:a16="http://schemas.microsoft.com/office/drawing/2014/main" id="{FB66B308-6B29-96EB-7A2B-C88B205F1F75}"/>
              </a:ext>
            </a:extLst>
          </p:cNvPr>
          <p:cNvSpPr>
            <a:spLocks noGrp="1"/>
          </p:cNvSpPr>
          <p:nvPr>
            <p:ph type="body" sz="quarter" idx="14"/>
          </p:nvPr>
        </p:nvSpPr>
        <p:spPr>
          <a:xfrm>
            <a:off x="8334090" y="4130005"/>
            <a:ext cx="3432785" cy="1995129"/>
          </a:xfrm>
        </p:spPr>
        <p:txBody>
          <a:bodyPr/>
          <a:lstStyle/>
          <a:p>
            <a:pPr marL="48895"/>
            <a:r>
              <a:rPr lang="fi-FI" dirty="0">
                <a:ea typeface="+mn-lt"/>
                <a:cs typeface="+mn-lt"/>
              </a:rPr>
              <a:t>MÖTEN KAN OCKSÅ GENOMFÖRAS PÅ DISTANS</a:t>
            </a:r>
            <a:endParaRPr lang="fi-FI" sz="2400" dirty="0">
              <a:ea typeface="+mn-lt"/>
              <a:cs typeface="+mn-lt"/>
            </a:endParaRPr>
          </a:p>
        </p:txBody>
      </p:sp>
      <p:sp>
        <p:nvSpPr>
          <p:cNvPr id="8" name="Sisällön paikkamerkki 1">
            <a:extLst>
              <a:ext uri="{FF2B5EF4-FFF2-40B4-BE49-F238E27FC236}">
                <a16:creationId xmlns:a16="http://schemas.microsoft.com/office/drawing/2014/main" id="{9617E73F-ECCD-0ACC-A0A1-662F7C8A276F}"/>
              </a:ext>
            </a:extLst>
          </p:cNvPr>
          <p:cNvSpPr>
            <a:spLocks noGrp="1"/>
          </p:cNvSpPr>
          <p:nvPr>
            <p:ph idx="1"/>
          </p:nvPr>
        </p:nvSpPr>
        <p:spPr>
          <a:xfrm>
            <a:off x="425125" y="1765921"/>
            <a:ext cx="6429282" cy="3473607"/>
          </a:xfrm>
        </p:spPr>
        <p:txBody>
          <a:bodyPr vert="horz" lIns="91440" tIns="45720" rIns="91440" bIns="45720" rtlCol="0" anchor="t">
            <a:normAutofit/>
          </a:bodyPr>
          <a:lstStyle/>
          <a:p>
            <a:pPr marL="342900" indent="-342900">
              <a:buFont typeface="+mj-lt"/>
              <a:buAutoNum type="arabicPeriod"/>
            </a:pPr>
            <a:r>
              <a:rPr lang="sv-SE" sz="1800" dirty="0"/>
              <a:t>Kartlägg kundens situation och mål.</a:t>
            </a:r>
          </a:p>
          <a:p>
            <a:pPr marL="342900" indent="-342900">
              <a:buFont typeface="+mj-lt"/>
              <a:buAutoNum type="arabicPeriod"/>
            </a:pPr>
            <a:r>
              <a:rPr lang="sv-SE" sz="1800" dirty="0"/>
              <a:t>Välj ett lämpligt egenvårdsprogram tillsammans med kunden.</a:t>
            </a:r>
          </a:p>
          <a:p>
            <a:pPr marL="342900" indent="-342900">
              <a:buFont typeface="+mj-lt"/>
              <a:buAutoNum type="arabicPeriod"/>
            </a:pPr>
            <a:r>
              <a:rPr lang="sv-SE" sz="1800" dirty="0"/>
              <a:t>Presentera programmets innehållsförteckning för kunden.</a:t>
            </a:r>
          </a:p>
          <a:p>
            <a:pPr marL="342900" indent="-342900">
              <a:buFont typeface="+mj-lt"/>
              <a:buAutoNum type="arabicPeriod"/>
            </a:pPr>
            <a:r>
              <a:rPr lang="sv-SE" sz="1800" dirty="0"/>
              <a:t>Välj tillsammans lämpliga övningar och informationsinnehåll.</a:t>
            </a:r>
          </a:p>
          <a:p>
            <a:pPr marL="342900" indent="-342900">
              <a:buFont typeface="+mj-lt"/>
              <a:buAutoNum type="arabicPeriod"/>
            </a:pPr>
            <a:r>
              <a:rPr lang="sv-SE" sz="1800" dirty="0"/>
              <a:t>Gör en plan med delmål.</a:t>
            </a:r>
          </a:p>
          <a:p>
            <a:pPr marL="342900" indent="-342900">
              <a:buFont typeface="+mj-lt"/>
              <a:buAutoNum type="arabicPeriod"/>
            </a:pPr>
            <a:r>
              <a:rPr lang="sv-SE" sz="1800" dirty="0"/>
              <a:t>Utvärdera framstegen vid möten.</a:t>
            </a:r>
          </a:p>
          <a:p>
            <a:pPr marL="0" indent="0">
              <a:buNone/>
            </a:pPr>
            <a:endParaRPr lang="sv-SE" sz="1800" dirty="0"/>
          </a:p>
          <a:p>
            <a:pPr marL="0" indent="0">
              <a:buNone/>
            </a:pPr>
            <a:r>
              <a:rPr lang="sv-SE" sz="1800" dirty="0"/>
              <a:t>Uppmuntra kunden att berätta om innehållet även för närstående.</a:t>
            </a:r>
          </a:p>
          <a:p>
            <a:pPr marL="0" indent="0">
              <a:buNone/>
            </a:pPr>
            <a:r>
              <a:rPr lang="sv-SE" sz="1800" dirty="0"/>
              <a:t>Kom ihåg kontinuerlig uppmuntran och motivation.</a:t>
            </a:r>
          </a:p>
        </p:txBody>
      </p:sp>
      <p:pic>
        <p:nvPicPr>
          <p:cNvPr id="15" name="Kuvan paikkamerkki 14" descr="Kuva, joka sisältää kohteen vaate, henkilö, Ihmisen kasvot, sohva&#10;&#10;Kuvaus luotu automaattisesti">
            <a:extLst>
              <a:ext uri="{FF2B5EF4-FFF2-40B4-BE49-F238E27FC236}">
                <a16:creationId xmlns:a16="http://schemas.microsoft.com/office/drawing/2014/main" id="{40DFA8D6-5A46-524A-2975-A8866E0A807A}"/>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4847" r="28445"/>
          <a:stretch/>
        </p:blipFill>
        <p:spPr>
          <a:xfrm>
            <a:off x="8250483" y="365125"/>
            <a:ext cx="3600000" cy="3600000"/>
          </a:xfrm>
        </p:spPr>
      </p:pic>
      <p:sp>
        <p:nvSpPr>
          <p:cNvPr id="4" name="Tekstiruutu 3">
            <a:extLst>
              <a:ext uri="{FF2B5EF4-FFF2-40B4-BE49-F238E27FC236}">
                <a16:creationId xmlns:a16="http://schemas.microsoft.com/office/drawing/2014/main" id="{61D95AC0-DE85-C509-5CF9-CA3B5CABCD19}"/>
              </a:ext>
            </a:extLst>
          </p:cNvPr>
          <p:cNvSpPr txBox="1"/>
          <p:nvPr/>
        </p:nvSpPr>
        <p:spPr>
          <a:xfrm>
            <a:off x="425125" y="5540359"/>
            <a:ext cx="6937005" cy="584775"/>
          </a:xfrm>
          <a:prstGeom prst="rect">
            <a:avLst/>
          </a:prstGeom>
          <a:noFill/>
        </p:spPr>
        <p:txBody>
          <a:bodyPr wrap="square">
            <a:spAutoFit/>
          </a:bodyPr>
          <a:lstStyle/>
          <a:p>
            <a:pPr algn="ctr"/>
            <a:r>
              <a:rPr lang="sv-SE" sz="1600" dirty="0">
                <a:solidFill>
                  <a:srgbClr val="C00000"/>
                </a:solidFill>
              </a:rPr>
              <a:t>Det finns också en webbutbildning (4–5 timmar) </a:t>
            </a:r>
          </a:p>
          <a:p>
            <a:pPr algn="ctr"/>
            <a:r>
              <a:rPr lang="sv-SE" sz="1600" dirty="0">
                <a:solidFill>
                  <a:srgbClr val="C00000"/>
                </a:solidFill>
              </a:rPr>
              <a:t>om handledd egenvård för yrkespersoner inom social- och hälsovården.</a:t>
            </a:r>
            <a:endParaRPr lang="fi-FI" sz="1600" dirty="0">
              <a:solidFill>
                <a:srgbClr val="C00000"/>
              </a:solidFill>
              <a:cs typeface="Calibri"/>
            </a:endParaRPr>
          </a:p>
        </p:txBody>
      </p:sp>
    </p:spTree>
    <p:extLst>
      <p:ext uri="{BB962C8B-B14F-4D97-AF65-F5344CB8AC3E}">
        <p14:creationId xmlns:p14="http://schemas.microsoft.com/office/powerpoint/2010/main" val="3429869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 12" descr="Kuva, joka sisältää kohteen henkilö, maa-ajoneuvo, vaate, ajoneuvo&#10;&#10;Kuvaus luotu automaattisesti">
            <a:extLst>
              <a:ext uri="{FF2B5EF4-FFF2-40B4-BE49-F238E27FC236}">
                <a16:creationId xmlns:a16="http://schemas.microsoft.com/office/drawing/2014/main" id="{C14B43AE-DA01-3432-98A4-CA0FFD94C4A7}"/>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l="362" t="10454" r="362" b="13823"/>
          <a:stretch/>
        </p:blipFill>
        <p:spPr>
          <a:xfrm>
            <a:off x="0" y="0"/>
            <a:ext cx="12192000" cy="6858000"/>
          </a:xfrm>
          <a:prstGeom prst="rect">
            <a:avLst/>
          </a:prstGeom>
        </p:spPr>
      </p:pic>
      <p:pic>
        <p:nvPicPr>
          <p:cNvPr id="9" name="Kuva 8" descr="Kuva, joka sisältää kohteen teksti&#10;&#10;Kuvaus luotu automaattisesti">
            <a:extLst>
              <a:ext uri="{FF2B5EF4-FFF2-40B4-BE49-F238E27FC236}">
                <a16:creationId xmlns:a16="http://schemas.microsoft.com/office/drawing/2014/main" id="{FEEDA571-99A9-B623-9176-92B88BB4A5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271" y="6266106"/>
            <a:ext cx="2476943" cy="482698"/>
          </a:xfrm>
          <a:prstGeom prst="rect">
            <a:avLst/>
          </a:prstGeom>
        </p:spPr>
      </p:pic>
      <p:grpSp>
        <p:nvGrpSpPr>
          <p:cNvPr id="8" name="Ryhmä 7">
            <a:extLst>
              <a:ext uri="{FF2B5EF4-FFF2-40B4-BE49-F238E27FC236}">
                <a16:creationId xmlns:a16="http://schemas.microsoft.com/office/drawing/2014/main" id="{01BB828A-DAAD-B797-58F1-F4E181612AE3}"/>
              </a:ext>
            </a:extLst>
          </p:cNvPr>
          <p:cNvGrpSpPr/>
          <p:nvPr/>
        </p:nvGrpSpPr>
        <p:grpSpPr>
          <a:xfrm>
            <a:off x="536021" y="464881"/>
            <a:ext cx="10935285" cy="6136194"/>
            <a:chOff x="125981" y="806527"/>
            <a:chExt cx="10935285" cy="6136194"/>
          </a:xfrm>
        </p:grpSpPr>
        <p:sp>
          <p:nvSpPr>
            <p:cNvPr id="3" name="Suorakulmio: Pyöristetyt kulmat 2">
              <a:extLst>
                <a:ext uri="{FF2B5EF4-FFF2-40B4-BE49-F238E27FC236}">
                  <a16:creationId xmlns:a16="http://schemas.microsoft.com/office/drawing/2014/main" id="{CCACBD31-3BCA-C3EC-5CEB-C9C09CC79D9A}"/>
                </a:ext>
              </a:extLst>
            </p:cNvPr>
            <p:cNvSpPr/>
            <p:nvPr/>
          </p:nvSpPr>
          <p:spPr>
            <a:xfrm>
              <a:off x="3652790" y="1368452"/>
              <a:ext cx="4078495" cy="5574269"/>
            </a:xfrm>
            <a:prstGeom prst="roundRect">
              <a:avLst/>
            </a:prstGeom>
            <a:solidFill>
              <a:srgbClr val="F9D14D">
                <a:alpha val="92941"/>
              </a:srgb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sv-SE" sz="2400" b="1" dirty="0">
                  <a:solidFill>
                    <a:schemeClr val="tx1"/>
                  </a:solidFill>
                </a:rPr>
                <a:t>För livssituationer</a:t>
              </a:r>
              <a:endParaRPr lang="sv-SE" sz="2400" dirty="0">
                <a:solidFill>
                  <a:schemeClr val="tx1"/>
                </a:solidFill>
              </a:endParaRPr>
            </a:p>
            <a:p>
              <a:pPr marL="342900" indent="-342900">
                <a:buFont typeface="+mj-lt"/>
                <a:buAutoNum type="arabicPeriod"/>
              </a:pPr>
              <a:r>
                <a:rPr lang="sv-SE" sz="1600" dirty="0">
                  <a:solidFill>
                    <a:schemeClr val="tx1"/>
                  </a:solidFill>
                </a:rPr>
                <a:t>Separationskris</a:t>
              </a:r>
            </a:p>
            <a:p>
              <a:pPr marL="342900" indent="-342900">
                <a:buFont typeface="+mj-lt"/>
                <a:buAutoNum type="arabicPeriod"/>
              </a:pPr>
              <a:r>
                <a:rPr lang="sv-SE" sz="1600" dirty="0">
                  <a:solidFill>
                    <a:schemeClr val="tx1"/>
                  </a:solidFill>
                </a:rPr>
                <a:t>Svartsjuka</a:t>
              </a:r>
            </a:p>
            <a:p>
              <a:pPr marL="342900" indent="-342900">
                <a:buFont typeface="+mj-lt"/>
                <a:buAutoNum type="arabicPeriod"/>
              </a:pPr>
              <a:r>
                <a:rPr lang="sv-SE" sz="1600" dirty="0" err="1">
                  <a:solidFill>
                    <a:schemeClr val="tx1"/>
                  </a:solidFill>
                </a:rPr>
                <a:t>Parrelationnen</a:t>
              </a:r>
              <a:endParaRPr lang="sv-SE" sz="1600" dirty="0">
                <a:solidFill>
                  <a:schemeClr val="tx1"/>
                </a:solidFill>
              </a:endParaRPr>
            </a:p>
            <a:p>
              <a:pPr marL="342900" indent="-342900">
                <a:buFont typeface="+mj-lt"/>
                <a:buAutoNum type="arabicPeriod"/>
              </a:pPr>
              <a:r>
                <a:rPr lang="sv-SE" sz="1600" dirty="0">
                  <a:solidFill>
                    <a:schemeClr val="tx1"/>
                  </a:solidFill>
                </a:rPr>
                <a:t>Ekonomiska problem</a:t>
              </a:r>
            </a:p>
            <a:p>
              <a:pPr marL="342900" indent="-342900">
                <a:buFont typeface="+mj-lt"/>
                <a:buAutoNum type="arabicPeriod"/>
              </a:pPr>
              <a:r>
                <a:rPr lang="sv-SE" sz="1600" dirty="0">
                  <a:solidFill>
                    <a:schemeClr val="tx1"/>
                  </a:solidFill>
                </a:rPr>
                <a:t>Utmattning</a:t>
              </a:r>
            </a:p>
            <a:p>
              <a:pPr marL="342900" indent="-342900">
                <a:buFont typeface="+mj-lt"/>
                <a:buAutoNum type="arabicPeriod"/>
              </a:pPr>
              <a:r>
                <a:rPr lang="sv-SE" sz="1600" dirty="0">
                  <a:solidFill>
                    <a:schemeClr val="tx1"/>
                  </a:solidFill>
                </a:rPr>
                <a:t>Återgång till arbete</a:t>
              </a:r>
            </a:p>
            <a:p>
              <a:pPr marL="342900" indent="-342900">
                <a:buFont typeface="+mj-lt"/>
                <a:buAutoNum type="arabicPeriod"/>
              </a:pPr>
              <a:r>
                <a:rPr lang="sv-SE" sz="1600" dirty="0">
                  <a:solidFill>
                    <a:schemeClr val="tx1"/>
                  </a:solidFill>
                </a:rPr>
                <a:t>Minska alkoholkonsumtion</a:t>
              </a:r>
            </a:p>
            <a:p>
              <a:pPr marL="342900" indent="-342900">
                <a:buFont typeface="+mj-lt"/>
                <a:buAutoNum type="arabicPeriod"/>
              </a:pPr>
              <a:r>
                <a:rPr lang="sv-SE" sz="1600" dirty="0">
                  <a:solidFill>
                    <a:schemeClr val="tx1"/>
                  </a:solidFill>
                </a:rPr>
                <a:t>Drogbruk</a:t>
              </a:r>
            </a:p>
            <a:p>
              <a:pPr marL="342900" indent="-342900">
                <a:buFont typeface="+mj-lt"/>
                <a:buAutoNum type="arabicPeriod"/>
              </a:pPr>
              <a:r>
                <a:rPr lang="sv-SE" sz="1600" dirty="0">
                  <a:solidFill>
                    <a:schemeClr val="tx1"/>
                  </a:solidFill>
                </a:rPr>
                <a:t>Att förstå könsidentitet</a:t>
              </a:r>
            </a:p>
            <a:p>
              <a:pPr marL="342900" indent="-342900">
                <a:buFont typeface="+mj-lt"/>
                <a:buAutoNum type="arabicPeriod"/>
              </a:pPr>
              <a:r>
                <a:rPr lang="sv-SE" sz="1600" dirty="0">
                  <a:solidFill>
                    <a:schemeClr val="tx1"/>
                  </a:solidFill>
                </a:rPr>
                <a:t>Ensamhet</a:t>
              </a:r>
            </a:p>
            <a:p>
              <a:pPr marL="342900" indent="-342900">
                <a:buFont typeface="+mj-lt"/>
                <a:buAutoNum type="arabicPeriod"/>
              </a:pPr>
              <a:r>
                <a:rPr lang="sv-SE" sz="1600" dirty="0">
                  <a:solidFill>
                    <a:schemeClr val="tx1"/>
                  </a:solidFill>
                </a:rPr>
                <a:t>Att utträda ur en religiös gemenskap</a:t>
              </a:r>
            </a:p>
            <a:p>
              <a:pPr marL="342900" indent="-342900">
                <a:buFont typeface="+mj-lt"/>
                <a:buAutoNum type="arabicPeriod"/>
              </a:pPr>
              <a:r>
                <a:rPr lang="sv-SE" sz="1600" dirty="0">
                  <a:solidFill>
                    <a:schemeClr val="tx1"/>
                  </a:solidFill>
                </a:rPr>
                <a:t>Psykiskt välbefinnande under graviditet och småbarnstid</a:t>
              </a:r>
            </a:p>
            <a:p>
              <a:pPr marL="342900" indent="-342900">
                <a:buFont typeface="+mj-lt"/>
                <a:buAutoNum type="arabicPeriod"/>
              </a:pPr>
              <a:r>
                <a:rPr lang="sv-SE" sz="1600" dirty="0">
                  <a:solidFill>
                    <a:schemeClr val="tx1"/>
                  </a:solidFill>
                </a:rPr>
                <a:t>Förlossningsrädsla</a:t>
              </a:r>
            </a:p>
            <a:p>
              <a:pPr marL="342900" indent="-342900">
                <a:buFont typeface="+mj-lt"/>
                <a:buAutoNum type="arabicPeriod"/>
              </a:pPr>
              <a:r>
                <a:rPr lang="sv-SE" sz="1600" dirty="0">
                  <a:solidFill>
                    <a:schemeClr val="tx1"/>
                  </a:solidFill>
                </a:rPr>
                <a:t>Föräldraskap när barnet har psykiska symtom</a:t>
              </a:r>
            </a:p>
            <a:p>
              <a:pPr marL="342900" indent="-342900">
                <a:buFont typeface="+mj-lt"/>
                <a:buAutoNum type="arabicPeriod"/>
              </a:pPr>
              <a:r>
                <a:rPr lang="sv-SE" sz="1600" dirty="0">
                  <a:solidFill>
                    <a:schemeClr val="tx1"/>
                  </a:solidFill>
                </a:rPr>
                <a:t>Föräldraskap när barnet har ätstörning</a:t>
              </a:r>
            </a:p>
            <a:p>
              <a:pPr marL="342900" indent="-342900">
                <a:buFont typeface="+mj-lt"/>
                <a:buAutoNum type="arabicPeriod"/>
              </a:pPr>
              <a:r>
                <a:rPr lang="sv-SE" sz="1600" dirty="0">
                  <a:solidFill>
                    <a:schemeClr val="tx1"/>
                  </a:solidFill>
                </a:rPr>
                <a:t>Föräldraskap när ungdomen har missbruksproblem</a:t>
              </a:r>
            </a:p>
            <a:p>
              <a:pPr>
                <a:spcBef>
                  <a:spcPts val="400"/>
                </a:spcBef>
              </a:pPr>
              <a:endParaRPr lang="fi-FI" sz="1600" dirty="0">
                <a:solidFill>
                  <a:srgbClr val="000000"/>
                </a:solidFill>
                <a:ea typeface="+mn-lt"/>
                <a:cs typeface="+mn-lt"/>
              </a:endParaRPr>
            </a:p>
            <a:p>
              <a:pPr algn="ctr">
                <a:spcBef>
                  <a:spcPts val="400"/>
                </a:spcBef>
              </a:pPr>
              <a:endParaRPr lang="fi-FI" sz="1600" b="1" dirty="0">
                <a:solidFill>
                  <a:srgbClr val="000000"/>
                </a:solidFill>
              </a:endParaRPr>
            </a:p>
          </p:txBody>
        </p:sp>
        <p:sp>
          <p:nvSpPr>
            <p:cNvPr id="5" name="Suorakulmio: Pyöristetyt kulmat 4">
              <a:extLst>
                <a:ext uri="{FF2B5EF4-FFF2-40B4-BE49-F238E27FC236}">
                  <a16:creationId xmlns:a16="http://schemas.microsoft.com/office/drawing/2014/main" id="{454D9E02-FC41-F443-23A0-0E4A5E73EB90}"/>
                </a:ext>
              </a:extLst>
            </p:cNvPr>
            <p:cNvSpPr/>
            <p:nvPr/>
          </p:nvSpPr>
          <p:spPr>
            <a:xfrm>
              <a:off x="7903150" y="4476022"/>
              <a:ext cx="3158116" cy="2370354"/>
            </a:xfrm>
            <a:prstGeom prst="roundRect">
              <a:avLst/>
            </a:prstGeom>
            <a:solidFill>
              <a:srgbClr val="BACFC8">
                <a:alpha val="94902"/>
              </a:srgb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sv-SE" sz="1600" b="1" dirty="0">
                  <a:solidFill>
                    <a:schemeClr val="tx1"/>
                  </a:solidFill>
                </a:rPr>
                <a:t>Följande finns också på andra språk</a:t>
              </a:r>
              <a:endParaRPr lang="sv-SE" sz="1600" dirty="0">
                <a:solidFill>
                  <a:schemeClr val="tx1"/>
                </a:solidFill>
              </a:endParaRPr>
            </a:p>
            <a:p>
              <a:pPr marL="171450" indent="-171450">
                <a:buFont typeface="Arial" panose="020B0604020202020204" pitchFamily="34" charset="0"/>
                <a:buChar char="•"/>
              </a:pPr>
              <a:r>
                <a:rPr lang="sv-SE" sz="1400" b="1" dirty="0">
                  <a:solidFill>
                    <a:schemeClr val="tx1"/>
                  </a:solidFill>
                </a:rPr>
                <a:t>Samiska:</a:t>
              </a:r>
              <a:r>
                <a:rPr lang="sv-SE" sz="1400" dirty="0">
                  <a:solidFill>
                    <a:schemeClr val="tx1"/>
                  </a:solidFill>
                </a:rPr>
                <a:t> Depression</a:t>
              </a:r>
            </a:p>
            <a:p>
              <a:pPr marL="171450" indent="-171450">
                <a:buFont typeface="Arial" panose="020B0604020202020204" pitchFamily="34" charset="0"/>
                <a:buChar char="•"/>
              </a:pPr>
              <a:r>
                <a:rPr lang="sv-SE" sz="1400" b="1" dirty="0">
                  <a:solidFill>
                    <a:schemeClr val="tx1"/>
                  </a:solidFill>
                </a:rPr>
                <a:t>Engelska:</a:t>
              </a:r>
              <a:r>
                <a:rPr lang="sv-SE" sz="1400" dirty="0">
                  <a:solidFill>
                    <a:schemeClr val="tx1"/>
                  </a:solidFill>
                </a:rPr>
                <a:t> Ångest, sömnlöshet, sexuell intresse för barn, användning av olagligt bildmaterial</a:t>
              </a:r>
            </a:p>
            <a:p>
              <a:pPr marL="171450" indent="-171450">
                <a:buFont typeface="Arial" panose="020B0604020202020204" pitchFamily="34" charset="0"/>
                <a:buChar char="•"/>
              </a:pPr>
              <a:r>
                <a:rPr lang="sv-SE" sz="1400" b="1" dirty="0">
                  <a:solidFill>
                    <a:schemeClr val="tx1"/>
                  </a:solidFill>
                </a:rPr>
                <a:t>Ukrainska:</a:t>
              </a:r>
              <a:r>
                <a:rPr lang="sv-SE" sz="1400" dirty="0">
                  <a:solidFill>
                    <a:schemeClr val="tx1"/>
                  </a:solidFill>
                </a:rPr>
                <a:t> Ångest, sömnlöshet</a:t>
              </a:r>
            </a:p>
            <a:p>
              <a:pPr marL="171450" indent="-171450">
                <a:buFont typeface="Arial" panose="020B0604020202020204" pitchFamily="34" charset="0"/>
                <a:buChar char="•"/>
              </a:pPr>
              <a:r>
                <a:rPr lang="sv-SE" sz="1400" b="1" dirty="0">
                  <a:solidFill>
                    <a:schemeClr val="tx1"/>
                  </a:solidFill>
                </a:rPr>
                <a:t>Ryska:</a:t>
              </a:r>
              <a:r>
                <a:rPr lang="sv-SE" sz="1400" dirty="0">
                  <a:solidFill>
                    <a:schemeClr val="tx1"/>
                  </a:solidFill>
                </a:rPr>
                <a:t> Ångest, sömnlöshet</a:t>
              </a:r>
            </a:p>
            <a:p>
              <a:pPr marL="171450" indent="-171450">
                <a:buFont typeface="Arial" panose="020B0604020202020204" pitchFamily="34" charset="0"/>
                <a:buChar char="•"/>
              </a:pPr>
              <a:r>
                <a:rPr lang="sv-SE" sz="1400" b="1" dirty="0">
                  <a:solidFill>
                    <a:schemeClr val="tx1"/>
                  </a:solidFill>
                </a:rPr>
                <a:t>Spanska:</a:t>
              </a:r>
              <a:r>
                <a:rPr lang="sv-SE" sz="1400" dirty="0">
                  <a:solidFill>
                    <a:schemeClr val="tx1"/>
                  </a:solidFill>
                </a:rPr>
                <a:t> Användning av olagligt bildmaterial</a:t>
              </a:r>
            </a:p>
            <a:p>
              <a:endParaRPr lang="fi-FI" sz="1400" dirty="0">
                <a:solidFill>
                  <a:schemeClr val="tx1"/>
                </a:solidFill>
                <a:ea typeface="+mn-lt"/>
                <a:cs typeface="+mn-lt"/>
              </a:endParaRPr>
            </a:p>
            <a:p>
              <a:pPr marL="285750" indent="-285750">
                <a:buFont typeface="Arial" panose="020B0604020202020204" pitchFamily="34" charset="0"/>
                <a:buChar char="•"/>
              </a:pPr>
              <a:endParaRPr lang="fi-FI" sz="1200" dirty="0">
                <a:solidFill>
                  <a:schemeClr val="tx1"/>
                </a:solidFill>
                <a:cs typeface="Calibri"/>
              </a:endParaRPr>
            </a:p>
            <a:p>
              <a:pPr algn="ctr"/>
              <a:endParaRPr lang="fi-FI" sz="1600" b="1" dirty="0">
                <a:solidFill>
                  <a:srgbClr val="000000"/>
                </a:solidFill>
                <a:cs typeface="Calibri" panose="020F0502020204030204"/>
              </a:endParaRPr>
            </a:p>
          </p:txBody>
        </p:sp>
        <p:sp>
          <p:nvSpPr>
            <p:cNvPr id="6" name="Suorakulmio: Pyöristetyt kulmat 5">
              <a:extLst>
                <a:ext uri="{FF2B5EF4-FFF2-40B4-BE49-F238E27FC236}">
                  <a16:creationId xmlns:a16="http://schemas.microsoft.com/office/drawing/2014/main" id="{30B9B3A1-9E77-69BF-C960-F92422DD8B7C}"/>
                </a:ext>
              </a:extLst>
            </p:cNvPr>
            <p:cNvSpPr/>
            <p:nvPr/>
          </p:nvSpPr>
          <p:spPr>
            <a:xfrm>
              <a:off x="7903150" y="2355415"/>
              <a:ext cx="3158116" cy="2005854"/>
            </a:xfrm>
            <a:prstGeom prst="roundRect">
              <a:avLst/>
            </a:prstGeom>
            <a:solidFill>
              <a:srgbClr val="F9D14D">
                <a:alpha val="92941"/>
              </a:srgb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sv-SE" sz="2000" b="1" dirty="0">
                  <a:solidFill>
                    <a:schemeClr val="tx1"/>
                  </a:solidFill>
                </a:rPr>
                <a:t>För psykiskt välbefinnande</a:t>
              </a:r>
              <a:endParaRPr lang="sv-SE" sz="2000" dirty="0">
                <a:solidFill>
                  <a:schemeClr val="tx1"/>
                </a:solidFill>
              </a:endParaRPr>
            </a:p>
            <a:p>
              <a:pPr marL="285750" indent="-285750">
                <a:buFont typeface="Arial" panose="020B0604020202020204" pitchFamily="34" charset="0"/>
                <a:buChar char="•"/>
              </a:pPr>
              <a:r>
                <a:rPr lang="sv-SE" sz="1400" dirty="0">
                  <a:solidFill>
                    <a:schemeClr val="tx1"/>
                  </a:solidFill>
                </a:rPr>
                <a:t>Avslappning och andning</a:t>
              </a:r>
            </a:p>
            <a:p>
              <a:pPr marL="285750" indent="-285750">
                <a:buFont typeface="Arial" panose="020B0604020202020204" pitchFamily="34" charset="0"/>
                <a:buChar char="•"/>
              </a:pPr>
              <a:r>
                <a:rPr lang="sv-SE" sz="1400" dirty="0">
                  <a:solidFill>
                    <a:schemeClr val="tx1"/>
                  </a:solidFill>
                </a:rPr>
                <a:t>Medveten närvaro</a:t>
              </a:r>
            </a:p>
            <a:p>
              <a:pPr marL="285750" indent="-285750">
                <a:buFont typeface="Arial" panose="020B0604020202020204" pitchFamily="34" charset="0"/>
                <a:buChar char="•"/>
              </a:pPr>
              <a:r>
                <a:rPr lang="sv-SE" sz="1400" dirty="0">
                  <a:solidFill>
                    <a:schemeClr val="tx1"/>
                  </a:solidFill>
                </a:rPr>
                <a:t>Välbefinnande från naturen</a:t>
              </a:r>
            </a:p>
            <a:p>
              <a:pPr marL="285750" indent="-285750">
                <a:buFont typeface="Arial" panose="020B0604020202020204" pitchFamily="34" charset="0"/>
                <a:buChar char="•"/>
              </a:pPr>
              <a:r>
                <a:rPr lang="sv-SE" sz="1400" dirty="0">
                  <a:solidFill>
                    <a:schemeClr val="tx1"/>
                  </a:solidFill>
                </a:rPr>
                <a:t>Verktyg för psykiskt välbefinnande</a:t>
              </a:r>
            </a:p>
            <a:p>
              <a:pPr marL="285750" indent="-285750">
                <a:buFont typeface="Arial" panose="020B0604020202020204" pitchFamily="34" charset="0"/>
                <a:buChar char="•"/>
              </a:pPr>
              <a:r>
                <a:rPr lang="sv-SE" sz="1400" dirty="0">
                  <a:solidFill>
                    <a:schemeClr val="tx1"/>
                  </a:solidFill>
                </a:rPr>
                <a:t>Sexuellt välbefinnande</a:t>
              </a:r>
            </a:p>
            <a:p>
              <a:pPr marL="285750" indent="-285750">
                <a:buFont typeface="Arial" panose="020B0604020202020204" pitchFamily="34" charset="0"/>
                <a:buChar char="•"/>
              </a:pPr>
              <a:r>
                <a:rPr lang="sv-SE" sz="1400" dirty="0">
                  <a:solidFill>
                    <a:schemeClr val="tx1"/>
                  </a:solidFill>
                </a:rPr>
                <a:t>Äldres psykiska välbefinnande</a:t>
              </a:r>
            </a:p>
            <a:p>
              <a:pPr marL="0" indent="0">
                <a:buNone/>
              </a:pPr>
              <a:endParaRPr lang="fi-FI" sz="1100" dirty="0">
                <a:solidFill>
                  <a:srgbClr val="000000"/>
                </a:solidFill>
                <a:ea typeface="+mn-lt"/>
                <a:cs typeface="+mn-lt"/>
              </a:endParaRPr>
            </a:p>
            <a:p>
              <a:pPr algn="ctr"/>
              <a:endParaRPr lang="fi-FI" sz="1000" b="1" dirty="0">
                <a:solidFill>
                  <a:srgbClr val="000000"/>
                </a:solidFill>
              </a:endParaRPr>
            </a:p>
          </p:txBody>
        </p:sp>
        <p:sp>
          <p:nvSpPr>
            <p:cNvPr id="2" name="Suorakulmio: Pyöristetyt kulmat 1">
              <a:extLst>
                <a:ext uri="{FF2B5EF4-FFF2-40B4-BE49-F238E27FC236}">
                  <a16:creationId xmlns:a16="http://schemas.microsoft.com/office/drawing/2014/main" id="{5E558D53-9490-CBEE-F92B-9D081A65C2CB}"/>
                </a:ext>
              </a:extLst>
            </p:cNvPr>
            <p:cNvSpPr/>
            <p:nvPr/>
          </p:nvSpPr>
          <p:spPr>
            <a:xfrm>
              <a:off x="125981" y="806527"/>
              <a:ext cx="3354944" cy="6136194"/>
            </a:xfrm>
            <a:prstGeom prst="roundRect">
              <a:avLst/>
            </a:prstGeom>
            <a:solidFill>
              <a:srgbClr val="F9D14D">
                <a:alpha val="92941"/>
              </a:srgb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indent="0">
                <a:buNone/>
              </a:pPr>
              <a:r>
                <a:rPr lang="fi-FI" b="1" dirty="0">
                  <a:solidFill>
                    <a:srgbClr val="000000"/>
                  </a:solidFill>
                </a:rPr>
                <a:t> </a:t>
              </a:r>
              <a:endParaRPr lang="fi-FI" dirty="0">
                <a:solidFill>
                  <a:srgbClr val="000000"/>
                </a:solidFill>
                <a:ea typeface="+mn-lt"/>
                <a:cs typeface="+mn-lt"/>
              </a:endParaRPr>
            </a:p>
            <a:p>
              <a:pPr marL="342900" indent="-342900">
                <a:buFont typeface="Calibri Light" panose="020F0302020204030204"/>
                <a:buAutoNum type="arabicPeriod"/>
              </a:pPr>
              <a:endParaRPr lang="fi-FI" dirty="0">
                <a:solidFill>
                  <a:srgbClr val="000000"/>
                </a:solidFill>
                <a:cs typeface="Calibri" panose="020F0502020204030204"/>
              </a:endParaRPr>
            </a:p>
            <a:p>
              <a:pPr algn="ctr"/>
              <a:endParaRPr lang="fi-FI" b="1" dirty="0">
                <a:solidFill>
                  <a:srgbClr val="000000"/>
                </a:solidFill>
                <a:cs typeface="Calibri" panose="020F0502020204030204"/>
              </a:endParaRPr>
            </a:p>
          </p:txBody>
        </p:sp>
      </p:grpSp>
      <p:sp>
        <p:nvSpPr>
          <p:cNvPr id="12" name="Sisällön paikkamerkki 2">
            <a:extLst>
              <a:ext uri="{FF2B5EF4-FFF2-40B4-BE49-F238E27FC236}">
                <a16:creationId xmlns:a16="http://schemas.microsoft.com/office/drawing/2014/main" id="{B077456A-FA26-401D-FD40-7A511ACA27B9}"/>
              </a:ext>
            </a:extLst>
          </p:cNvPr>
          <p:cNvSpPr txBox="1">
            <a:spLocks/>
          </p:cNvSpPr>
          <p:nvPr/>
        </p:nvSpPr>
        <p:spPr>
          <a:xfrm>
            <a:off x="8548255" y="167713"/>
            <a:ext cx="3450987" cy="2049487"/>
          </a:xfrm>
          <a:prstGeom prst="rect">
            <a:avLst/>
          </a:prstGeom>
          <a:noFill/>
          <a:effectLst>
            <a:outerShdw blurRad="50800" dist="38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i-FI" sz="3600" b="1" dirty="0" err="1">
                <a:solidFill>
                  <a:srgbClr val="FFFFFF"/>
                </a:solidFill>
                <a:effectLst>
                  <a:outerShdw blurRad="38100" dist="38100" dir="2700000" algn="tl">
                    <a:srgbClr val="000000">
                      <a:alpha val="43137"/>
                    </a:srgbClr>
                  </a:outerShdw>
                </a:effectLst>
                <a:latin typeface="Georgia" panose="02040502050405020303" pitchFamily="18" charset="0"/>
              </a:rPr>
              <a:t>Egenvårds-program</a:t>
            </a:r>
            <a:r>
              <a:rPr lang="fi-FI" sz="3600" b="1" dirty="0">
                <a:solidFill>
                  <a:srgbClr val="FFFFFF"/>
                </a:solidFill>
                <a:effectLst>
                  <a:outerShdw blurRad="38100" dist="38100" dir="2700000" algn="tl">
                    <a:srgbClr val="000000">
                      <a:alpha val="43137"/>
                    </a:srgbClr>
                  </a:outerShdw>
                </a:effectLst>
                <a:latin typeface="Georgia" panose="02040502050405020303" pitchFamily="18" charset="0"/>
              </a:rPr>
              <a:t> för </a:t>
            </a:r>
            <a:r>
              <a:rPr lang="fi-FI" sz="3600" b="1" dirty="0" err="1">
                <a:solidFill>
                  <a:srgbClr val="FFFFFF"/>
                </a:solidFill>
                <a:effectLst>
                  <a:outerShdw blurRad="38100" dist="38100" dir="2700000" algn="tl">
                    <a:srgbClr val="000000">
                      <a:alpha val="43137"/>
                    </a:srgbClr>
                  </a:outerShdw>
                </a:effectLst>
                <a:latin typeface="Georgia" panose="02040502050405020303" pitchFamily="18" charset="0"/>
              </a:rPr>
              <a:t>vuxna</a:t>
            </a:r>
            <a:endParaRPr lang="fi-FI" sz="3600" b="1" dirty="0">
              <a:solidFill>
                <a:srgbClr val="FFFFFF"/>
              </a:solidFill>
              <a:effectLst>
                <a:outerShdw blurRad="38100" dist="38100" dir="2700000" algn="tl">
                  <a:srgbClr val="000000">
                    <a:alpha val="43137"/>
                  </a:srgbClr>
                </a:outerShdw>
              </a:effectLst>
              <a:latin typeface="Georgia" panose="02040502050405020303" pitchFamily="18" charset="0"/>
            </a:endParaRPr>
          </a:p>
        </p:txBody>
      </p:sp>
      <p:sp>
        <p:nvSpPr>
          <p:cNvPr id="7" name="Rectangle 2">
            <a:extLst>
              <a:ext uri="{FF2B5EF4-FFF2-40B4-BE49-F238E27FC236}">
                <a16:creationId xmlns:a16="http://schemas.microsoft.com/office/drawing/2014/main" id="{3E7C93C6-EC05-EE6F-5EE2-BEC8F1709AC5}"/>
              </a:ext>
            </a:extLst>
          </p:cNvPr>
          <p:cNvSpPr>
            <a:spLocks noChangeArrowheads="1"/>
          </p:cNvSpPr>
          <p:nvPr/>
        </p:nvSpPr>
        <p:spPr bwMode="auto">
          <a:xfrm>
            <a:off x="804603" y="574077"/>
            <a:ext cx="3041550" cy="615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400" b="1" i="0" u="none" strike="noStrike" cap="none" normalizeH="0" baseline="0" dirty="0">
                <a:ln>
                  <a:noFill/>
                </a:ln>
                <a:solidFill>
                  <a:schemeClr val="tx1"/>
                </a:solidFill>
                <a:effectLst/>
              </a:rPr>
              <a:t>För </a:t>
            </a:r>
            <a:r>
              <a:rPr kumimoji="0" lang="fi-FI" altLang="fi-FI" sz="2400" b="1" i="0" u="none" strike="noStrike" cap="none" normalizeH="0" baseline="0" dirty="0" err="1">
                <a:ln>
                  <a:noFill/>
                </a:ln>
                <a:solidFill>
                  <a:schemeClr val="tx1"/>
                </a:solidFill>
                <a:effectLst/>
              </a:rPr>
              <a:t>symtom</a:t>
            </a:r>
            <a:endParaRPr kumimoji="0" lang="fi-FI" altLang="fi-FI" sz="2400" b="1"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fi-FI" altLang="fi-FI" sz="1600" b="0" i="0" u="none" strike="noStrike" cap="none" normalizeH="0" baseline="0" dirty="0" err="1">
                <a:ln>
                  <a:noFill/>
                </a:ln>
                <a:solidFill>
                  <a:schemeClr val="tx1"/>
                </a:solidFill>
                <a:effectLst/>
              </a:rPr>
              <a:t>Ångest</a:t>
            </a:r>
            <a:r>
              <a:rPr kumimoji="0" lang="fi-FI" altLang="fi-FI" sz="1600" b="0" i="0" u="none" strike="noStrike" cap="none" normalizeH="0" baseline="0" dirty="0">
                <a:ln>
                  <a:noFill/>
                </a:ln>
                <a:solidFill>
                  <a:schemeClr val="tx1"/>
                </a:solidFill>
                <a:effectLst/>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fi-FI" altLang="fi-FI" sz="1600" b="0" i="0" u="none" strike="noStrike" cap="none" normalizeH="0" baseline="0" dirty="0" err="1">
                <a:ln>
                  <a:noFill/>
                </a:ln>
                <a:solidFill>
                  <a:schemeClr val="tx1"/>
                </a:solidFill>
                <a:effectLst/>
              </a:rPr>
              <a:t>Klimatångest</a:t>
            </a:r>
            <a:r>
              <a:rPr kumimoji="0" lang="fi-FI" altLang="fi-FI" sz="1600" b="0" i="0" u="none" strike="noStrike" cap="none" normalizeH="0" baseline="0" dirty="0">
                <a:ln>
                  <a:noFill/>
                </a:ln>
                <a:solidFill>
                  <a:schemeClr val="tx1"/>
                </a:solidFill>
                <a:effectLst/>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fi-FI" altLang="fi-FI" sz="1600" b="0" i="0" u="none" strike="noStrike" cap="none" normalizeH="0" baseline="0" dirty="0" err="1">
                <a:ln>
                  <a:noFill/>
                </a:ln>
                <a:solidFill>
                  <a:schemeClr val="tx1"/>
                </a:solidFill>
                <a:effectLst/>
              </a:rPr>
              <a:t>Social</a:t>
            </a:r>
            <a:r>
              <a:rPr kumimoji="0" lang="fi-FI" altLang="fi-FI" sz="1600" b="0" i="0" u="none" strike="noStrike" cap="none" normalizeH="0" baseline="0" dirty="0">
                <a:ln>
                  <a:noFill/>
                </a:ln>
                <a:solidFill>
                  <a:schemeClr val="tx1"/>
                </a:solidFill>
                <a:effectLst/>
              </a:rPr>
              <a:t> </a:t>
            </a:r>
            <a:r>
              <a:rPr kumimoji="0" lang="fi-FI" altLang="fi-FI" sz="1600" b="0" i="0" u="none" strike="noStrike" cap="none" normalizeH="0" baseline="0" dirty="0" err="1">
                <a:ln>
                  <a:noFill/>
                </a:ln>
                <a:solidFill>
                  <a:schemeClr val="tx1"/>
                </a:solidFill>
                <a:effectLst/>
              </a:rPr>
              <a:t>ångest</a:t>
            </a:r>
            <a:endParaRPr kumimoji="0" lang="fi-FI" altLang="fi-FI" sz="160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fi-FI" altLang="fi-FI" sz="1600" b="0" i="0" u="none" strike="noStrike" cap="none" normalizeH="0" baseline="0" dirty="0" err="1">
                <a:ln>
                  <a:noFill/>
                </a:ln>
                <a:solidFill>
                  <a:schemeClr val="tx1"/>
                </a:solidFill>
                <a:effectLst/>
              </a:rPr>
              <a:t>Panik</a:t>
            </a:r>
            <a:r>
              <a:rPr kumimoji="0" lang="fi-FI" altLang="fi-FI" sz="1600" b="0" i="0" u="none" strike="noStrike" cap="none" normalizeH="0" baseline="0" dirty="0">
                <a:ln>
                  <a:noFill/>
                </a:ln>
                <a:solidFill>
                  <a:schemeClr val="tx1"/>
                </a:solidFill>
                <a:effectLst/>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fi-FI" altLang="fi-FI" sz="1600" b="0" i="0" u="none" strike="noStrike" cap="none" normalizeH="0" baseline="0" dirty="0" err="1">
                <a:ln>
                  <a:noFill/>
                </a:ln>
                <a:solidFill>
                  <a:schemeClr val="tx1"/>
                </a:solidFill>
                <a:effectLst/>
              </a:rPr>
              <a:t>Självskadebeteende</a:t>
            </a:r>
            <a:r>
              <a:rPr kumimoji="0" lang="fi-FI" altLang="fi-FI" sz="1600" b="0" i="0" u="none" strike="noStrike" cap="none" normalizeH="0" baseline="0" dirty="0">
                <a:ln>
                  <a:noFill/>
                </a:ln>
                <a:solidFill>
                  <a:schemeClr val="tx1"/>
                </a:solidFill>
                <a:effectLst/>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fi-FI" altLang="fi-FI" sz="1600" b="0" i="0" u="none" strike="noStrike" cap="none" normalizeH="0" baseline="0" dirty="0">
                <a:ln>
                  <a:noFill/>
                </a:ln>
                <a:solidFill>
                  <a:schemeClr val="tx1"/>
                </a:solidFill>
                <a:effectLst/>
              </a:rPr>
              <a:t>Depression </a:t>
            </a:r>
            <a:endParaRPr lang="fi-FI" altLang="fi-FI" sz="1600" dirty="0"/>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fi-FI" altLang="fi-FI" sz="1600" b="0" i="0" u="none" strike="noStrike" cap="none" normalizeH="0" baseline="0" dirty="0" err="1">
                <a:ln>
                  <a:noFill/>
                </a:ln>
                <a:solidFill>
                  <a:schemeClr val="tx1"/>
                </a:solidFill>
                <a:effectLst/>
              </a:rPr>
              <a:t>Sömnlöshet</a:t>
            </a:r>
            <a:r>
              <a:rPr kumimoji="0" lang="fi-FI" altLang="fi-FI" sz="1600" b="0" i="0" u="none" strike="noStrike" cap="none" normalizeH="0" baseline="0" dirty="0">
                <a:ln>
                  <a:noFill/>
                </a:ln>
                <a:solidFill>
                  <a:schemeClr val="tx1"/>
                </a:solidFill>
                <a:effectLst/>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fi-FI" altLang="fi-FI" sz="1600" b="0" i="0" u="none" strike="noStrike" cap="none" normalizeH="0" baseline="0" dirty="0">
                <a:ln>
                  <a:noFill/>
                </a:ln>
                <a:solidFill>
                  <a:schemeClr val="tx1"/>
                </a:solidFill>
                <a:effectLst/>
              </a:rPr>
              <a:t>Aggression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fi-FI" altLang="fi-FI" sz="1600" b="0" i="0" u="none" strike="noStrike" cap="none" normalizeH="0" baseline="0" dirty="0" err="1">
                <a:ln>
                  <a:noFill/>
                </a:ln>
                <a:solidFill>
                  <a:schemeClr val="tx1"/>
                </a:solidFill>
                <a:effectLst/>
              </a:rPr>
              <a:t>Instabilitet</a:t>
            </a:r>
            <a:r>
              <a:rPr kumimoji="0" lang="fi-FI" altLang="fi-FI" sz="1600" b="0" i="0" u="none" strike="noStrike" cap="none" normalizeH="0" baseline="0" dirty="0">
                <a:ln>
                  <a:noFill/>
                </a:ln>
                <a:solidFill>
                  <a:schemeClr val="tx1"/>
                </a:solidFill>
                <a:effectLst/>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fi-FI" altLang="fi-FI" sz="1600" b="0" i="0" u="none" strike="noStrike" cap="none" normalizeH="0" baseline="0" dirty="0" err="1">
                <a:ln>
                  <a:noFill/>
                </a:ln>
                <a:solidFill>
                  <a:schemeClr val="tx1"/>
                </a:solidFill>
                <a:effectLst/>
              </a:rPr>
              <a:t>Känslolåsningar</a:t>
            </a:r>
            <a:r>
              <a:rPr kumimoji="0" lang="fi-FI" altLang="fi-FI" sz="1600" b="0" i="0" u="none" strike="noStrike" cap="none" normalizeH="0" baseline="0" dirty="0">
                <a:ln>
                  <a:noFill/>
                </a:ln>
                <a:solidFill>
                  <a:schemeClr val="tx1"/>
                </a:solidFill>
                <a:effectLst/>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fi-FI" altLang="fi-FI" sz="1600" b="0" i="0" u="none" strike="noStrike" cap="none" normalizeH="0" baseline="0" dirty="0" err="1">
                <a:ln>
                  <a:noFill/>
                </a:ln>
                <a:solidFill>
                  <a:schemeClr val="tx1"/>
                </a:solidFill>
                <a:effectLst/>
              </a:rPr>
              <a:t>Hetsätande</a:t>
            </a:r>
            <a:endParaRPr lang="fi-FI" altLang="fi-FI" sz="1600" dirty="0"/>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fi-FI" altLang="fi-FI" sz="1600" b="0" i="0" u="none" strike="noStrike" cap="none" normalizeH="0" baseline="0" dirty="0" err="1">
                <a:ln>
                  <a:noFill/>
                </a:ln>
                <a:solidFill>
                  <a:schemeClr val="tx1"/>
                </a:solidFill>
                <a:effectLst/>
              </a:rPr>
              <a:t>Ätproblem</a:t>
            </a:r>
            <a:r>
              <a:rPr kumimoji="0" lang="fi-FI" altLang="fi-FI" sz="1600" b="0" i="0" u="none" strike="noStrike" cap="none" normalizeH="0" baseline="0" dirty="0">
                <a:ln>
                  <a:noFill/>
                </a:ln>
                <a:solidFill>
                  <a:schemeClr val="tx1"/>
                </a:solidFill>
                <a:effectLst/>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fi-FI" altLang="fi-FI" sz="1600" b="0" i="0" u="none" strike="noStrike" cap="none" normalizeH="0" baseline="0" dirty="0" err="1">
                <a:ln>
                  <a:noFill/>
                </a:ln>
                <a:solidFill>
                  <a:schemeClr val="tx1"/>
                </a:solidFill>
                <a:effectLst/>
              </a:rPr>
              <a:t>Tvångssymtom</a:t>
            </a:r>
            <a:r>
              <a:rPr kumimoji="0" lang="fi-FI" altLang="fi-FI" sz="1600" b="0" i="0" u="none" strike="noStrike" cap="none" normalizeH="0" baseline="0" dirty="0">
                <a:ln>
                  <a:noFill/>
                </a:ln>
                <a:solidFill>
                  <a:schemeClr val="tx1"/>
                </a:solidFill>
                <a:effectLst/>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fi-FI" altLang="fi-FI" sz="1600" b="0" i="0" u="none" strike="noStrike" cap="none" normalizeH="0" baseline="0" dirty="0" err="1">
                <a:ln>
                  <a:noFill/>
                </a:ln>
                <a:solidFill>
                  <a:schemeClr val="tx1"/>
                </a:solidFill>
                <a:effectLst/>
              </a:rPr>
              <a:t>Psykos</a:t>
            </a:r>
            <a:r>
              <a:rPr kumimoji="0" lang="fi-FI" altLang="fi-FI" sz="1600" b="0" i="0" u="none" strike="noStrike" cap="none" normalizeH="0" baseline="0" dirty="0">
                <a:ln>
                  <a:noFill/>
                </a:ln>
                <a:solidFill>
                  <a:schemeClr val="tx1"/>
                </a:solidFill>
                <a:effectLst/>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fi-FI" altLang="fi-FI" sz="1600" b="0" i="0" u="none" strike="noStrike" cap="none" normalizeH="0" baseline="0" dirty="0" err="1">
                <a:ln>
                  <a:noFill/>
                </a:ln>
                <a:solidFill>
                  <a:schemeClr val="tx1"/>
                </a:solidFill>
                <a:effectLst/>
              </a:rPr>
              <a:t>Lindriga</a:t>
            </a:r>
            <a:r>
              <a:rPr kumimoji="0" lang="fi-FI" altLang="fi-FI" sz="1600" b="0" i="0" u="none" strike="noStrike" cap="none" normalizeH="0" baseline="0" dirty="0">
                <a:ln>
                  <a:noFill/>
                </a:ln>
                <a:solidFill>
                  <a:schemeClr val="tx1"/>
                </a:solidFill>
                <a:effectLst/>
              </a:rPr>
              <a:t> </a:t>
            </a:r>
            <a:r>
              <a:rPr kumimoji="0" lang="fi-FI" altLang="fi-FI" sz="1600" b="0" i="0" u="none" strike="noStrike" cap="none" normalizeH="0" baseline="0" dirty="0" err="1">
                <a:ln>
                  <a:noFill/>
                </a:ln>
                <a:solidFill>
                  <a:schemeClr val="tx1"/>
                </a:solidFill>
                <a:effectLst/>
              </a:rPr>
              <a:t>vanföreställningar</a:t>
            </a:r>
            <a:r>
              <a:rPr kumimoji="0" lang="fi-FI" altLang="fi-FI" sz="1600" b="0" i="0" u="none" strike="noStrike" cap="none" normalizeH="0" baseline="0" dirty="0">
                <a:ln>
                  <a:noFill/>
                </a:ln>
                <a:solidFill>
                  <a:schemeClr val="tx1"/>
                </a:solidFill>
                <a:effectLst/>
              </a:rPr>
              <a:t> </a:t>
            </a:r>
            <a:r>
              <a:rPr kumimoji="0" lang="fi-FI" altLang="fi-FI" sz="1600" b="0" i="0" u="none" strike="noStrike" cap="none" normalizeH="0" baseline="0" dirty="0" err="1">
                <a:ln>
                  <a:noFill/>
                </a:ln>
                <a:solidFill>
                  <a:schemeClr val="tx1"/>
                </a:solidFill>
                <a:effectLst/>
              </a:rPr>
              <a:t>och</a:t>
            </a:r>
            <a:r>
              <a:rPr kumimoji="0" lang="fi-FI" altLang="fi-FI" sz="1600" b="0" i="0" u="none" strike="noStrike" cap="none" normalizeH="0" baseline="0" dirty="0">
                <a:ln>
                  <a:noFill/>
                </a:ln>
                <a:solidFill>
                  <a:schemeClr val="tx1"/>
                </a:solidFill>
                <a:effectLst/>
              </a:rPr>
              <a:t> </a:t>
            </a:r>
            <a:r>
              <a:rPr kumimoji="0" lang="fi-FI" altLang="fi-FI" sz="1600" b="0" i="0" u="none" strike="noStrike" cap="none" normalizeH="0" baseline="0" dirty="0" err="1">
                <a:ln>
                  <a:noFill/>
                </a:ln>
                <a:solidFill>
                  <a:schemeClr val="tx1"/>
                </a:solidFill>
                <a:effectLst/>
              </a:rPr>
              <a:t>hallucinationer</a:t>
            </a:r>
            <a:r>
              <a:rPr kumimoji="0" lang="fi-FI" altLang="fi-FI" sz="1600" b="0" i="0" u="none" strike="noStrike" cap="none" normalizeH="0" baseline="0" dirty="0">
                <a:ln>
                  <a:noFill/>
                </a:ln>
                <a:solidFill>
                  <a:schemeClr val="tx1"/>
                </a:solidFill>
                <a:effectLst/>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fi-FI" altLang="fi-FI" sz="1600" b="0" i="0" u="none" strike="noStrike" cap="none" normalizeH="0" baseline="0" dirty="0" err="1">
                <a:ln>
                  <a:noFill/>
                </a:ln>
                <a:solidFill>
                  <a:schemeClr val="tx1"/>
                </a:solidFill>
                <a:effectLst/>
              </a:rPr>
              <a:t>Koncentrationssvårigheter</a:t>
            </a:r>
            <a:r>
              <a:rPr kumimoji="0" lang="fi-FI" altLang="fi-FI" sz="1600" b="0" i="0" u="none" strike="noStrike" cap="none" normalizeH="0" baseline="0" dirty="0">
                <a:ln>
                  <a:noFill/>
                </a:ln>
                <a:solidFill>
                  <a:schemeClr val="tx1"/>
                </a:solidFill>
                <a:effectLst/>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fi-FI" altLang="fi-FI" sz="1600" b="0" i="0" u="none" strike="noStrike" cap="none" normalizeH="0" baseline="0" dirty="0" err="1">
                <a:ln>
                  <a:noFill/>
                </a:ln>
                <a:solidFill>
                  <a:schemeClr val="tx1"/>
                </a:solidFill>
                <a:effectLst/>
              </a:rPr>
              <a:t>Autismspektrum</a:t>
            </a:r>
            <a:r>
              <a:rPr kumimoji="0" lang="fi-FI" altLang="fi-FI" sz="1600" b="0" i="0" u="none" strike="noStrike" cap="none" normalizeH="0" baseline="0" dirty="0">
                <a:ln>
                  <a:noFill/>
                </a:ln>
                <a:solidFill>
                  <a:schemeClr val="tx1"/>
                </a:solidFill>
                <a:effectLst/>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fi-FI" altLang="fi-FI" sz="1600" b="0" i="0" u="none" strike="noStrike" cap="none" normalizeH="0" baseline="0" dirty="0" err="1">
                <a:ln>
                  <a:noFill/>
                </a:ln>
                <a:solidFill>
                  <a:schemeClr val="tx1"/>
                </a:solidFill>
                <a:effectLst/>
              </a:rPr>
              <a:t>Långvariga</a:t>
            </a:r>
            <a:r>
              <a:rPr kumimoji="0" lang="fi-FI" altLang="fi-FI" sz="1600" b="0" i="0" u="none" strike="noStrike" cap="none" normalizeH="0" baseline="0" dirty="0">
                <a:ln>
                  <a:noFill/>
                </a:ln>
                <a:solidFill>
                  <a:schemeClr val="tx1"/>
                </a:solidFill>
                <a:effectLst/>
              </a:rPr>
              <a:t> </a:t>
            </a:r>
            <a:r>
              <a:rPr kumimoji="0" lang="fi-FI" altLang="fi-FI" sz="1600" b="0" i="0" u="none" strike="noStrike" cap="none" normalizeH="0" baseline="0" dirty="0" err="1">
                <a:ln>
                  <a:noFill/>
                </a:ln>
                <a:solidFill>
                  <a:schemeClr val="tx1"/>
                </a:solidFill>
                <a:effectLst/>
              </a:rPr>
              <a:t>kroppsliga</a:t>
            </a:r>
            <a:r>
              <a:rPr kumimoji="0" lang="fi-FI" altLang="fi-FI" sz="1600" b="0" i="0" u="none" strike="noStrike" cap="none" normalizeH="0" baseline="0" dirty="0">
                <a:ln>
                  <a:noFill/>
                </a:ln>
                <a:solidFill>
                  <a:schemeClr val="tx1"/>
                </a:solidFill>
                <a:effectLst/>
              </a:rPr>
              <a:t> </a:t>
            </a:r>
            <a:r>
              <a:rPr kumimoji="0" lang="fi-FI" altLang="fi-FI" sz="1600" b="0" i="0" u="none" strike="noStrike" cap="none" normalizeH="0" baseline="0" dirty="0" err="1">
                <a:ln>
                  <a:noFill/>
                </a:ln>
                <a:solidFill>
                  <a:schemeClr val="tx1"/>
                </a:solidFill>
                <a:effectLst/>
              </a:rPr>
              <a:t>symtom</a:t>
            </a:r>
            <a:r>
              <a:rPr kumimoji="0" lang="fi-FI" altLang="fi-FI" sz="1600" b="0" i="0" u="none" strike="noStrike" cap="none" normalizeH="0" baseline="0" dirty="0">
                <a:ln>
                  <a:noFill/>
                </a:ln>
                <a:solidFill>
                  <a:schemeClr val="tx1"/>
                </a:solidFill>
                <a:effectLst/>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fi-FI" altLang="fi-FI" sz="1600" b="0" i="0" u="none" strike="noStrike" cap="none" normalizeH="0" baseline="0" dirty="0" err="1">
                <a:ln>
                  <a:noFill/>
                </a:ln>
                <a:solidFill>
                  <a:schemeClr val="tx1"/>
                </a:solidFill>
                <a:effectLst/>
              </a:rPr>
              <a:t>Sexuellt</a:t>
            </a:r>
            <a:r>
              <a:rPr kumimoji="0" lang="fi-FI" altLang="fi-FI" sz="1600" b="0" i="0" u="none" strike="noStrike" cap="none" normalizeH="0" baseline="0" dirty="0">
                <a:ln>
                  <a:noFill/>
                </a:ln>
                <a:solidFill>
                  <a:schemeClr val="tx1"/>
                </a:solidFill>
                <a:effectLst/>
              </a:rPr>
              <a:t> </a:t>
            </a:r>
            <a:r>
              <a:rPr kumimoji="0" lang="fi-FI" altLang="fi-FI" sz="1600" b="0" i="0" u="none" strike="noStrike" cap="none" normalizeH="0" baseline="0" dirty="0" err="1">
                <a:ln>
                  <a:noFill/>
                </a:ln>
                <a:solidFill>
                  <a:schemeClr val="tx1"/>
                </a:solidFill>
                <a:effectLst/>
              </a:rPr>
              <a:t>intresse</a:t>
            </a:r>
            <a:r>
              <a:rPr kumimoji="0" lang="fi-FI" altLang="fi-FI" sz="1600" b="0" i="0" u="none" strike="noStrike" cap="none" normalizeH="0" baseline="0" dirty="0">
                <a:ln>
                  <a:noFill/>
                </a:ln>
                <a:solidFill>
                  <a:schemeClr val="tx1"/>
                </a:solidFill>
                <a:effectLst/>
              </a:rPr>
              <a:t> för </a:t>
            </a:r>
            <a:r>
              <a:rPr kumimoji="0" lang="fi-FI" altLang="fi-FI" sz="1600" b="0" i="0" u="none" strike="noStrike" cap="none" normalizeH="0" baseline="0" dirty="0" err="1">
                <a:ln>
                  <a:noFill/>
                </a:ln>
                <a:solidFill>
                  <a:schemeClr val="tx1"/>
                </a:solidFill>
                <a:effectLst/>
              </a:rPr>
              <a:t>barn</a:t>
            </a:r>
            <a:r>
              <a:rPr kumimoji="0" lang="fi-FI" altLang="fi-FI" sz="1600" b="0" i="0" u="none" strike="noStrike" cap="none" normalizeH="0" baseline="0" dirty="0">
                <a:ln>
                  <a:noFill/>
                </a:ln>
                <a:solidFill>
                  <a:schemeClr val="tx1"/>
                </a:solidFill>
                <a:effectLst/>
              </a:rPr>
              <a:t> </a:t>
            </a:r>
            <a:endParaRPr lang="fi-FI" altLang="fi-FI" sz="1600" dirty="0"/>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lang="fi-FI" altLang="fi-FI" sz="1600" dirty="0" err="1"/>
              <a:t>Användning</a:t>
            </a:r>
            <a:r>
              <a:rPr lang="fi-FI" altLang="fi-FI" sz="1600" dirty="0"/>
              <a:t> av </a:t>
            </a:r>
            <a:r>
              <a:rPr lang="fi-FI" altLang="fi-FI" sz="1600" dirty="0" err="1"/>
              <a:t>olagligt</a:t>
            </a:r>
            <a:r>
              <a:rPr lang="fi-FI" altLang="fi-FI" sz="1600" dirty="0"/>
              <a:t> </a:t>
            </a:r>
            <a:r>
              <a:rPr lang="fi-FI" altLang="fi-FI" sz="1600" dirty="0" err="1"/>
              <a:t>bildmaterial</a:t>
            </a:r>
            <a:r>
              <a:rPr lang="fi-FI" altLang="fi-FI" sz="1600" dirty="0"/>
              <a:t> </a:t>
            </a:r>
          </a:p>
          <a:p>
            <a:pPr marL="0" marR="0" lvl="0" indent="0" algn="l" defTabSz="914400" rtl="0" eaLnBrk="0" fontAlgn="base" latinLnBrk="0" hangingPunct="0">
              <a:lnSpc>
                <a:spcPct val="100000"/>
              </a:lnSpc>
              <a:spcBef>
                <a:spcPct val="0"/>
              </a:spcBef>
              <a:spcAft>
                <a:spcPct val="0"/>
              </a:spcAft>
              <a:buClrTx/>
              <a:buSzTx/>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59CE67EC-3D2F-EC17-FA5A-82466FD12965}"/>
              </a:ext>
            </a:extLst>
          </p:cNvPr>
          <p:cNvSpPr txBox="1"/>
          <p:nvPr/>
        </p:nvSpPr>
        <p:spPr>
          <a:xfrm>
            <a:off x="9897241" y="6428828"/>
            <a:ext cx="229475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solidFill>
                <a:ea typeface="+mn-lt"/>
                <a:cs typeface="+mn-lt"/>
              </a:rPr>
              <a:t>Den </a:t>
            </a:r>
            <a:r>
              <a:rPr lang="en-US" sz="1100" err="1">
                <a:solidFill>
                  <a:schemeClr val="bg1"/>
                </a:solidFill>
                <a:ea typeface="+mn-lt"/>
                <a:cs typeface="+mn-lt"/>
              </a:rPr>
              <a:t>senaste</a:t>
            </a:r>
            <a:r>
              <a:rPr lang="en-US" sz="1100" dirty="0">
                <a:solidFill>
                  <a:schemeClr val="bg1"/>
                </a:solidFill>
                <a:ea typeface="+mn-lt"/>
                <a:cs typeface="+mn-lt"/>
              </a:rPr>
              <a:t> </a:t>
            </a:r>
            <a:r>
              <a:rPr lang="en-US" sz="1100" err="1">
                <a:solidFill>
                  <a:schemeClr val="bg1"/>
                </a:solidFill>
                <a:ea typeface="+mn-lt"/>
                <a:cs typeface="+mn-lt"/>
              </a:rPr>
              <a:t>informationen</a:t>
            </a:r>
            <a:r>
              <a:rPr lang="en-US" sz="1100" dirty="0">
                <a:solidFill>
                  <a:schemeClr val="bg1"/>
                </a:solidFill>
                <a:ea typeface="+mn-lt"/>
                <a:cs typeface="+mn-lt"/>
              </a:rPr>
              <a:t> om </a:t>
            </a:r>
          </a:p>
          <a:p>
            <a:r>
              <a:rPr lang="en-US" sz="1100" dirty="0" err="1">
                <a:solidFill>
                  <a:schemeClr val="bg1"/>
                </a:solidFill>
                <a:ea typeface="+mn-lt"/>
                <a:cs typeface="+mn-lt"/>
              </a:rPr>
              <a:t>innehållet</a:t>
            </a:r>
            <a:r>
              <a:rPr lang="en-US" sz="1100" dirty="0">
                <a:solidFill>
                  <a:schemeClr val="bg1"/>
                </a:solidFill>
                <a:ea typeface="+mn-lt"/>
                <a:cs typeface="+mn-lt"/>
              </a:rPr>
              <a:t> </a:t>
            </a:r>
            <a:r>
              <a:rPr lang="en-US" sz="1100" dirty="0" err="1">
                <a:solidFill>
                  <a:schemeClr val="bg1"/>
                </a:solidFill>
                <a:ea typeface="+mn-lt"/>
                <a:cs typeface="+mn-lt"/>
              </a:rPr>
              <a:t>finns</a:t>
            </a:r>
            <a:r>
              <a:rPr lang="en-US" sz="1100" dirty="0">
                <a:solidFill>
                  <a:schemeClr val="bg1"/>
                </a:solidFill>
                <a:ea typeface="+mn-lt"/>
                <a:cs typeface="+mn-lt"/>
              </a:rPr>
              <a:t> </a:t>
            </a:r>
            <a:r>
              <a:rPr lang="en-US" sz="1100" dirty="0" err="1">
                <a:solidFill>
                  <a:schemeClr val="bg1"/>
                </a:solidFill>
                <a:ea typeface="+mn-lt"/>
                <a:cs typeface="+mn-lt"/>
              </a:rPr>
              <a:t>på</a:t>
            </a:r>
            <a:r>
              <a:rPr lang="en-US" sz="1100" dirty="0">
                <a:solidFill>
                  <a:schemeClr val="bg1"/>
                </a:solidFill>
                <a:ea typeface="+mn-lt"/>
                <a:cs typeface="+mn-lt"/>
              </a:rPr>
              <a:t> </a:t>
            </a:r>
            <a:r>
              <a:rPr lang="en-US" sz="1100" dirty="0" err="1">
                <a:solidFill>
                  <a:schemeClr val="bg1"/>
                </a:solidFill>
                <a:ea typeface="+mn-lt"/>
                <a:cs typeface="+mn-lt"/>
              </a:rPr>
              <a:t>vår</a:t>
            </a:r>
            <a:r>
              <a:rPr lang="en-US" sz="1100" dirty="0">
                <a:solidFill>
                  <a:schemeClr val="bg1"/>
                </a:solidFill>
                <a:ea typeface="+mn-lt"/>
                <a:cs typeface="+mn-lt"/>
              </a:rPr>
              <a:t> </a:t>
            </a:r>
            <a:r>
              <a:rPr lang="en-US" sz="1100" dirty="0" err="1">
                <a:solidFill>
                  <a:schemeClr val="bg1"/>
                </a:solidFill>
                <a:ea typeface="+mn-lt"/>
                <a:cs typeface="+mn-lt"/>
              </a:rPr>
              <a:t>webbplats</a:t>
            </a:r>
            <a:r>
              <a:rPr lang="en-US" sz="1100" dirty="0">
                <a:solidFill>
                  <a:schemeClr val="bg1"/>
                </a:solidFill>
                <a:ea typeface="+mn-lt"/>
                <a:cs typeface="+mn-lt"/>
              </a:rPr>
              <a:t>!</a:t>
            </a:r>
            <a:endParaRPr lang="en-US" sz="1100" dirty="0">
              <a:solidFill>
                <a:schemeClr val="bg1"/>
              </a:solidFill>
              <a:ea typeface="Calibri" panose="020F0502020204030204"/>
              <a:cs typeface="Calibri" panose="020F0502020204030204"/>
            </a:endParaRPr>
          </a:p>
        </p:txBody>
      </p:sp>
    </p:spTree>
    <p:extLst>
      <p:ext uri="{BB962C8B-B14F-4D97-AF65-F5344CB8AC3E}">
        <p14:creationId xmlns:p14="http://schemas.microsoft.com/office/powerpoint/2010/main" val="2158390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henkilö, vaate, piha-, taapero&#10;&#10;Kuvaus luotu automaattisesti">
            <a:extLst>
              <a:ext uri="{FF2B5EF4-FFF2-40B4-BE49-F238E27FC236}">
                <a16:creationId xmlns:a16="http://schemas.microsoft.com/office/drawing/2014/main" id="{84BD6853-A4A2-0945-C2F7-D3A4912EEE02}"/>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t="5353" b="10272"/>
          <a:stretch/>
        </p:blipFill>
        <p:spPr>
          <a:xfrm>
            <a:off x="0" y="0"/>
            <a:ext cx="12192000" cy="6858000"/>
          </a:xfrm>
          <a:prstGeom prst="rect">
            <a:avLst/>
          </a:prstGeom>
        </p:spPr>
      </p:pic>
      <p:sp>
        <p:nvSpPr>
          <p:cNvPr id="7" name="Sisällön paikkamerkki 2">
            <a:extLst>
              <a:ext uri="{FF2B5EF4-FFF2-40B4-BE49-F238E27FC236}">
                <a16:creationId xmlns:a16="http://schemas.microsoft.com/office/drawing/2014/main" id="{3BE13D59-E4A6-639C-DC09-8FE61211EF16}"/>
              </a:ext>
            </a:extLst>
          </p:cNvPr>
          <p:cNvSpPr>
            <a:spLocks noGrp="1"/>
          </p:cNvSpPr>
          <p:nvPr>
            <p:ph idx="1"/>
          </p:nvPr>
        </p:nvSpPr>
        <p:spPr>
          <a:xfrm>
            <a:off x="5951094" y="708264"/>
            <a:ext cx="5501389" cy="1450320"/>
          </a:xfrm>
          <a:effectLst>
            <a:outerShdw blurRad="50800" dist="38100" dir="2700000" algn="tl" rotWithShape="0">
              <a:prstClr val="black">
                <a:alpha val="40000"/>
              </a:prstClr>
            </a:outerShdw>
          </a:effectLst>
        </p:spPr>
        <p:txBody>
          <a:bodyPr>
            <a:noAutofit/>
          </a:bodyPr>
          <a:lstStyle/>
          <a:p>
            <a:pPr marL="0" indent="0" algn="r">
              <a:lnSpc>
                <a:spcPct val="100000"/>
              </a:lnSpc>
              <a:spcBef>
                <a:spcPts val="0"/>
              </a:spcBef>
              <a:buNone/>
            </a:pPr>
            <a:r>
              <a:rPr lang="fi-FI" sz="4000" b="1" dirty="0" err="1">
                <a:solidFill>
                  <a:srgbClr val="FFFFFF"/>
                </a:solidFill>
                <a:effectLst>
                  <a:outerShdw blurRad="38100" dist="38100" dir="2700000" algn="tl">
                    <a:srgbClr val="000000">
                      <a:alpha val="43137"/>
                    </a:srgbClr>
                  </a:outerShdw>
                </a:effectLst>
                <a:latin typeface="Georgia" panose="02040502050405020303" pitchFamily="18" charset="0"/>
              </a:rPr>
              <a:t>Egenvårdsprogram</a:t>
            </a:r>
            <a:r>
              <a:rPr lang="fi-FI" sz="4000" b="1" dirty="0">
                <a:solidFill>
                  <a:srgbClr val="FFFFFF"/>
                </a:solidFill>
                <a:effectLst>
                  <a:outerShdw blurRad="38100" dist="38100" dir="2700000" algn="tl">
                    <a:srgbClr val="000000">
                      <a:alpha val="43137"/>
                    </a:srgbClr>
                  </a:outerShdw>
                </a:effectLst>
                <a:latin typeface="Georgia" panose="02040502050405020303" pitchFamily="18" charset="0"/>
              </a:rPr>
              <a:t> för </a:t>
            </a:r>
            <a:r>
              <a:rPr lang="fi-FI" sz="4000" b="1" dirty="0" err="1">
                <a:solidFill>
                  <a:srgbClr val="FFFFFF"/>
                </a:solidFill>
                <a:effectLst>
                  <a:outerShdw blurRad="38100" dist="38100" dir="2700000" algn="tl">
                    <a:srgbClr val="000000">
                      <a:alpha val="43137"/>
                    </a:srgbClr>
                  </a:outerShdw>
                </a:effectLst>
                <a:latin typeface="Georgia" panose="02040502050405020303" pitchFamily="18" charset="0"/>
              </a:rPr>
              <a:t>barnfamiljer</a:t>
            </a:r>
            <a:endParaRPr lang="fi-FI" sz="4000" b="1" dirty="0">
              <a:solidFill>
                <a:srgbClr val="FFFFFF"/>
              </a:solidFill>
              <a:effectLst>
                <a:outerShdw blurRad="38100" dist="38100" dir="2700000" algn="tl">
                  <a:srgbClr val="000000">
                    <a:alpha val="43137"/>
                  </a:srgbClr>
                </a:outerShdw>
              </a:effectLst>
              <a:latin typeface="Georgia" panose="02040502050405020303" pitchFamily="18" charset="0"/>
            </a:endParaRPr>
          </a:p>
        </p:txBody>
      </p:sp>
      <p:pic>
        <p:nvPicPr>
          <p:cNvPr id="4" name="Kuva 3" descr="Kuva, joka sisältää kohteen teksti&#10;&#10;Kuvaus luotu automaattisesti">
            <a:extLst>
              <a:ext uri="{FF2B5EF4-FFF2-40B4-BE49-F238E27FC236}">
                <a16:creationId xmlns:a16="http://schemas.microsoft.com/office/drawing/2014/main" id="{8C86E002-3910-5FCC-8A11-19E000416A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271" y="6179842"/>
            <a:ext cx="2476943" cy="482698"/>
          </a:xfrm>
          <a:prstGeom prst="rect">
            <a:avLst/>
          </a:prstGeom>
        </p:spPr>
      </p:pic>
      <p:sp>
        <p:nvSpPr>
          <p:cNvPr id="2" name="Suorakulmio: Pyöristetyt kulmat 1">
            <a:extLst>
              <a:ext uri="{FF2B5EF4-FFF2-40B4-BE49-F238E27FC236}">
                <a16:creationId xmlns:a16="http://schemas.microsoft.com/office/drawing/2014/main" id="{6E0149F9-2C89-A612-2781-CB6C7C08A325}"/>
              </a:ext>
            </a:extLst>
          </p:cNvPr>
          <p:cNvSpPr/>
          <p:nvPr/>
        </p:nvSpPr>
        <p:spPr>
          <a:xfrm>
            <a:off x="893890" y="2649070"/>
            <a:ext cx="5129065" cy="3434893"/>
          </a:xfrm>
          <a:prstGeom prst="roundRect">
            <a:avLst/>
          </a:prstGeom>
          <a:solidFill>
            <a:srgbClr val="E7828F">
              <a:alpha val="94902"/>
            </a:srgb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fi-FI" sz="2400" b="1" dirty="0">
                <a:solidFill>
                  <a:srgbClr val="000000"/>
                </a:solidFill>
                <a:ea typeface="+mn-lt"/>
                <a:cs typeface="+mn-lt"/>
              </a:rPr>
              <a:t> </a:t>
            </a:r>
            <a:r>
              <a:rPr lang="sv-SE" sz="2400" b="1" dirty="0">
                <a:solidFill>
                  <a:schemeClr val="tx1"/>
                </a:solidFill>
              </a:rPr>
              <a:t>För barns symtom</a:t>
            </a:r>
            <a:endParaRPr lang="sv-SE" sz="2400" dirty="0">
              <a:solidFill>
                <a:schemeClr val="tx1"/>
              </a:solidFill>
            </a:endParaRPr>
          </a:p>
          <a:p>
            <a:pPr marL="285750" indent="-285750">
              <a:buFont typeface="Arial" panose="020B0604020202020204" pitchFamily="34" charset="0"/>
              <a:buChar char="•"/>
            </a:pPr>
            <a:r>
              <a:rPr lang="sv-SE" sz="1600" dirty="0">
                <a:solidFill>
                  <a:schemeClr val="tx1"/>
                </a:solidFill>
              </a:rPr>
              <a:t>Barns ångest</a:t>
            </a:r>
          </a:p>
          <a:p>
            <a:pPr marL="285750" indent="-285750">
              <a:buFont typeface="Arial" panose="020B0604020202020204" pitchFamily="34" charset="0"/>
              <a:buChar char="•"/>
            </a:pPr>
            <a:r>
              <a:rPr lang="sv-SE" sz="1600" dirty="0">
                <a:solidFill>
                  <a:schemeClr val="tx1"/>
                </a:solidFill>
              </a:rPr>
              <a:t>Barns </a:t>
            </a:r>
            <a:r>
              <a:rPr lang="sv-SE" sz="1600" dirty="0" err="1">
                <a:solidFill>
                  <a:schemeClr val="tx1"/>
                </a:solidFill>
              </a:rPr>
              <a:t>nepsy</a:t>
            </a:r>
            <a:r>
              <a:rPr lang="sv-SE" sz="1600" dirty="0">
                <a:solidFill>
                  <a:schemeClr val="tx1"/>
                </a:solidFill>
              </a:rPr>
              <a:t>-drag</a:t>
            </a:r>
          </a:p>
          <a:p>
            <a:pPr marL="285750" indent="-285750">
              <a:buFont typeface="Arial" panose="020B0604020202020204" pitchFamily="34" charset="0"/>
              <a:buChar char="•"/>
            </a:pPr>
            <a:r>
              <a:rPr lang="sv-SE" sz="1600" dirty="0">
                <a:solidFill>
                  <a:schemeClr val="tx1"/>
                </a:solidFill>
              </a:rPr>
              <a:t>Barns utmanande beteende</a:t>
            </a:r>
          </a:p>
          <a:p>
            <a:pPr marL="285750" indent="-285750">
              <a:buFont typeface="Arial" panose="020B0604020202020204" pitchFamily="34" charset="0"/>
              <a:buChar char="•"/>
            </a:pPr>
            <a:r>
              <a:rPr lang="sv-SE" sz="1600" dirty="0">
                <a:solidFill>
                  <a:schemeClr val="tx1"/>
                </a:solidFill>
              </a:rPr>
              <a:t>Barns sömnproblem</a:t>
            </a:r>
          </a:p>
          <a:p>
            <a:pPr marL="285750" indent="-285750">
              <a:buFont typeface="Arial" panose="020B0604020202020204" pitchFamily="34" charset="0"/>
              <a:buChar char="•"/>
            </a:pPr>
            <a:r>
              <a:rPr lang="sv-SE" sz="1600" dirty="0">
                <a:solidFill>
                  <a:schemeClr val="tx1"/>
                </a:solidFill>
              </a:rPr>
              <a:t>Barns problem med ätandet (0–5 år)</a:t>
            </a:r>
          </a:p>
          <a:p>
            <a:pPr marL="285750" indent="-285750">
              <a:buFont typeface="Arial" panose="020B0604020202020204" pitchFamily="34" charset="0"/>
              <a:buChar char="•"/>
            </a:pPr>
            <a:r>
              <a:rPr lang="sv-SE" sz="1600" dirty="0">
                <a:solidFill>
                  <a:schemeClr val="tx1"/>
                </a:solidFill>
              </a:rPr>
              <a:t>Barns ätstörning (från 7 år)</a:t>
            </a:r>
          </a:p>
          <a:p>
            <a:pPr marL="285750" indent="-285750">
              <a:buFont typeface="Arial" panose="020B0604020202020204" pitchFamily="34" charset="0"/>
              <a:buChar char="•"/>
            </a:pPr>
            <a:r>
              <a:rPr lang="sv-SE" sz="1600" dirty="0">
                <a:solidFill>
                  <a:schemeClr val="tx1"/>
                </a:solidFill>
              </a:rPr>
              <a:t>Barns talängslan</a:t>
            </a:r>
          </a:p>
          <a:p>
            <a:pPr marL="285750" indent="-285750">
              <a:buFont typeface="Arial" panose="020B0604020202020204" pitchFamily="34" charset="0"/>
              <a:buChar char="•"/>
            </a:pPr>
            <a:r>
              <a:rPr lang="sv-SE" sz="1600" dirty="0">
                <a:solidFill>
                  <a:schemeClr val="tx1"/>
                </a:solidFill>
              </a:rPr>
              <a:t>Interaktion mellan barn och förälder (0–5 år)</a:t>
            </a:r>
          </a:p>
          <a:p>
            <a:pPr marL="285750" indent="-285750">
              <a:buFont typeface="Arial" panose="020B0604020202020204" pitchFamily="34" charset="0"/>
              <a:buChar char="•"/>
            </a:pPr>
            <a:r>
              <a:rPr lang="sv-SE" sz="1600" dirty="0">
                <a:solidFill>
                  <a:schemeClr val="tx1"/>
                </a:solidFill>
              </a:rPr>
              <a:t>Egenvårdsprogram för föräldrar till barn med psykiska symtom</a:t>
            </a:r>
          </a:p>
        </p:txBody>
      </p:sp>
      <p:sp>
        <p:nvSpPr>
          <p:cNvPr id="5" name="Suorakulmio: Pyöristetyt kulmat 4">
            <a:extLst>
              <a:ext uri="{FF2B5EF4-FFF2-40B4-BE49-F238E27FC236}">
                <a16:creationId xmlns:a16="http://schemas.microsoft.com/office/drawing/2014/main" id="{71F2AFC4-8035-5007-81E6-C8DEBE4415CC}"/>
              </a:ext>
            </a:extLst>
          </p:cNvPr>
          <p:cNvSpPr/>
          <p:nvPr/>
        </p:nvSpPr>
        <p:spPr>
          <a:xfrm>
            <a:off x="6169047" y="3540023"/>
            <a:ext cx="4232254" cy="2543940"/>
          </a:xfrm>
          <a:prstGeom prst="roundRect">
            <a:avLst/>
          </a:prstGeom>
          <a:solidFill>
            <a:srgbClr val="BACFC8">
              <a:alpha val="92941"/>
            </a:srgb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i-FI" sz="2400" b="1" dirty="0">
                <a:solidFill>
                  <a:srgbClr val="000000"/>
                </a:solidFill>
              </a:rPr>
              <a:t> </a:t>
            </a:r>
            <a:r>
              <a:rPr lang="fi-FI" sz="3200" b="1" dirty="0">
                <a:solidFill>
                  <a:srgbClr val="000000"/>
                </a:solidFill>
              </a:rPr>
              <a:t> </a:t>
            </a:r>
            <a:r>
              <a:rPr lang="fi-FI" sz="3600" b="1" dirty="0">
                <a:solidFill>
                  <a:srgbClr val="000000"/>
                </a:solidFill>
              </a:rPr>
              <a:t> </a:t>
            </a:r>
            <a:r>
              <a:rPr lang="sv-SE" sz="3600" b="1" dirty="0"/>
              <a:t> </a:t>
            </a:r>
            <a:r>
              <a:rPr lang="sv-SE" sz="2400" b="1" dirty="0">
                <a:solidFill>
                  <a:schemeClr val="tx1"/>
                </a:solidFill>
              </a:rPr>
              <a:t>Stöd för föräldrar bl.a.</a:t>
            </a:r>
          </a:p>
          <a:p>
            <a:pPr marL="285750" indent="-285750">
              <a:buFont typeface="Arial" panose="020B0604020202020204" pitchFamily="34" charset="0"/>
              <a:buChar char="•"/>
            </a:pPr>
            <a:r>
              <a:rPr lang="sv-SE" sz="1600" dirty="0">
                <a:solidFill>
                  <a:schemeClr val="tx1"/>
                </a:solidFill>
              </a:rPr>
              <a:t>Vid sömnlöshet</a:t>
            </a:r>
          </a:p>
          <a:p>
            <a:pPr marL="285750" indent="-285750">
              <a:buFont typeface="Arial" panose="020B0604020202020204" pitchFamily="34" charset="0"/>
              <a:buChar char="•"/>
            </a:pPr>
            <a:r>
              <a:rPr lang="sv-SE" sz="1600" dirty="0">
                <a:solidFill>
                  <a:schemeClr val="tx1"/>
                </a:solidFill>
              </a:rPr>
              <a:t>Vid utmattning</a:t>
            </a:r>
          </a:p>
          <a:p>
            <a:pPr marL="285750" indent="-285750">
              <a:buFont typeface="Arial" panose="020B0604020202020204" pitchFamily="34" charset="0"/>
              <a:buChar char="•"/>
            </a:pPr>
            <a:r>
              <a:rPr lang="sv-SE" sz="1600" dirty="0">
                <a:solidFill>
                  <a:schemeClr val="tx1"/>
                </a:solidFill>
              </a:rPr>
              <a:t>Vid separationskris</a:t>
            </a:r>
          </a:p>
          <a:p>
            <a:pPr marL="285750" indent="-285750">
              <a:buFont typeface="Arial" panose="020B0604020202020204" pitchFamily="34" charset="0"/>
              <a:buChar char="•"/>
            </a:pPr>
            <a:r>
              <a:rPr lang="sv-SE" sz="1600" dirty="0">
                <a:solidFill>
                  <a:schemeClr val="tx1"/>
                </a:solidFill>
              </a:rPr>
              <a:t>För parrelationen</a:t>
            </a:r>
          </a:p>
          <a:p>
            <a:pPr marL="285750" indent="-285750">
              <a:buFont typeface="Arial" panose="020B0604020202020204" pitchFamily="34" charset="0"/>
              <a:buChar char="•"/>
            </a:pPr>
            <a:r>
              <a:rPr lang="sv-SE" sz="1600" dirty="0">
                <a:solidFill>
                  <a:schemeClr val="tx1"/>
                </a:solidFill>
              </a:rPr>
              <a:t>Vid förlossningsrädsla</a:t>
            </a:r>
          </a:p>
          <a:p>
            <a:pPr marL="285750" indent="-285750">
              <a:buFont typeface="Arial" panose="020B0604020202020204" pitchFamily="34" charset="0"/>
              <a:buChar char="•"/>
            </a:pPr>
            <a:r>
              <a:rPr lang="sv-SE" sz="1600" dirty="0">
                <a:solidFill>
                  <a:schemeClr val="tx1"/>
                </a:solidFill>
              </a:rPr>
              <a:t>Psykiskt välbefinnande under graviditet och spädbarnstid</a:t>
            </a:r>
          </a:p>
        </p:txBody>
      </p:sp>
      <p:sp>
        <p:nvSpPr>
          <p:cNvPr id="6" name="TextBox 5">
            <a:extLst>
              <a:ext uri="{FF2B5EF4-FFF2-40B4-BE49-F238E27FC236}">
                <a16:creationId xmlns:a16="http://schemas.microsoft.com/office/drawing/2014/main" id="{D3794762-ADE5-FBD3-4A3D-7785BF791588}"/>
              </a:ext>
            </a:extLst>
          </p:cNvPr>
          <p:cNvSpPr txBox="1"/>
          <p:nvPr/>
        </p:nvSpPr>
        <p:spPr>
          <a:xfrm>
            <a:off x="9897241" y="6183586"/>
            <a:ext cx="22947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ea typeface="+mn-lt"/>
                <a:cs typeface="+mn-lt"/>
              </a:rPr>
              <a:t>Den </a:t>
            </a:r>
            <a:r>
              <a:rPr lang="en-US" sz="1200" dirty="0" err="1">
                <a:solidFill>
                  <a:schemeClr val="bg1"/>
                </a:solidFill>
                <a:ea typeface="+mn-lt"/>
                <a:cs typeface="+mn-lt"/>
              </a:rPr>
              <a:t>exakta</a:t>
            </a:r>
            <a:r>
              <a:rPr lang="en-US" sz="1200" dirty="0">
                <a:solidFill>
                  <a:schemeClr val="bg1"/>
                </a:solidFill>
                <a:ea typeface="+mn-lt"/>
                <a:cs typeface="+mn-lt"/>
              </a:rPr>
              <a:t> </a:t>
            </a:r>
            <a:r>
              <a:rPr lang="en-US" sz="1200" dirty="0" err="1">
                <a:solidFill>
                  <a:schemeClr val="bg1"/>
                </a:solidFill>
                <a:ea typeface="+mn-lt"/>
                <a:cs typeface="+mn-lt"/>
              </a:rPr>
              <a:t>informationen</a:t>
            </a:r>
            <a:r>
              <a:rPr lang="en-US" sz="1200" dirty="0">
                <a:solidFill>
                  <a:schemeClr val="bg1"/>
                </a:solidFill>
                <a:ea typeface="+mn-lt"/>
                <a:cs typeface="+mn-lt"/>
              </a:rPr>
              <a:t> om </a:t>
            </a:r>
            <a:r>
              <a:rPr lang="en-US" sz="1200" dirty="0" err="1">
                <a:solidFill>
                  <a:schemeClr val="bg1"/>
                </a:solidFill>
                <a:ea typeface="+mn-lt"/>
                <a:cs typeface="+mn-lt"/>
              </a:rPr>
              <a:t>våra</a:t>
            </a:r>
            <a:r>
              <a:rPr lang="en-US" sz="1200" dirty="0">
                <a:solidFill>
                  <a:schemeClr val="bg1"/>
                </a:solidFill>
                <a:ea typeface="+mn-lt"/>
                <a:cs typeface="+mn-lt"/>
              </a:rPr>
              <a:t> </a:t>
            </a:r>
            <a:r>
              <a:rPr lang="en-US" sz="1200" dirty="0" err="1">
                <a:solidFill>
                  <a:schemeClr val="bg1"/>
                </a:solidFill>
                <a:ea typeface="+mn-lt"/>
                <a:cs typeface="+mn-lt"/>
              </a:rPr>
              <a:t>egenvårdsprogram</a:t>
            </a:r>
            <a:r>
              <a:rPr lang="en-US" sz="1200" dirty="0">
                <a:solidFill>
                  <a:schemeClr val="bg1"/>
                </a:solidFill>
                <a:ea typeface="+mn-lt"/>
                <a:cs typeface="+mn-lt"/>
              </a:rPr>
              <a:t> </a:t>
            </a:r>
            <a:r>
              <a:rPr lang="en-US" sz="1200" dirty="0" err="1">
                <a:solidFill>
                  <a:schemeClr val="bg1"/>
                </a:solidFill>
                <a:ea typeface="+mn-lt"/>
                <a:cs typeface="+mn-lt"/>
              </a:rPr>
              <a:t>hittar</a:t>
            </a:r>
            <a:r>
              <a:rPr lang="en-US" sz="1200" dirty="0">
                <a:solidFill>
                  <a:schemeClr val="bg1"/>
                </a:solidFill>
                <a:ea typeface="+mn-lt"/>
                <a:cs typeface="+mn-lt"/>
              </a:rPr>
              <a:t> du </a:t>
            </a:r>
            <a:r>
              <a:rPr lang="en-US" sz="1200" dirty="0" err="1">
                <a:solidFill>
                  <a:schemeClr val="bg1"/>
                </a:solidFill>
                <a:ea typeface="+mn-lt"/>
                <a:cs typeface="+mn-lt"/>
              </a:rPr>
              <a:t>på</a:t>
            </a:r>
            <a:r>
              <a:rPr lang="en-US" sz="1200" dirty="0">
                <a:solidFill>
                  <a:schemeClr val="bg1"/>
                </a:solidFill>
                <a:ea typeface="+mn-lt"/>
                <a:cs typeface="+mn-lt"/>
              </a:rPr>
              <a:t> </a:t>
            </a:r>
            <a:r>
              <a:rPr lang="en-US" sz="1200" dirty="0" err="1">
                <a:solidFill>
                  <a:schemeClr val="bg1"/>
                </a:solidFill>
                <a:ea typeface="+mn-lt"/>
                <a:cs typeface="+mn-lt"/>
              </a:rPr>
              <a:t>vår</a:t>
            </a:r>
            <a:r>
              <a:rPr lang="en-US" sz="1200" dirty="0">
                <a:solidFill>
                  <a:schemeClr val="bg1"/>
                </a:solidFill>
                <a:ea typeface="+mn-lt"/>
                <a:cs typeface="+mn-lt"/>
              </a:rPr>
              <a:t> </a:t>
            </a:r>
            <a:r>
              <a:rPr lang="en-US" sz="1200" dirty="0" err="1">
                <a:solidFill>
                  <a:schemeClr val="bg1"/>
                </a:solidFill>
                <a:ea typeface="+mn-lt"/>
                <a:cs typeface="+mn-lt"/>
              </a:rPr>
              <a:t>webbplats</a:t>
            </a:r>
            <a:r>
              <a:rPr lang="en-US" sz="1200" dirty="0">
                <a:solidFill>
                  <a:schemeClr val="bg1"/>
                </a:solidFill>
                <a:ea typeface="+mn-lt"/>
                <a:cs typeface="+mn-lt"/>
              </a:rPr>
              <a:t>!</a:t>
            </a:r>
            <a:endParaRPr lang="en-US" sz="1200" dirty="0">
              <a:solidFill>
                <a:schemeClr val="bg1"/>
              </a:solidFill>
              <a:ea typeface="Calibri"/>
              <a:cs typeface="Calibri"/>
            </a:endParaRPr>
          </a:p>
        </p:txBody>
      </p:sp>
    </p:spTree>
    <p:extLst>
      <p:ext uri="{BB962C8B-B14F-4D97-AF65-F5344CB8AC3E}">
        <p14:creationId xmlns:p14="http://schemas.microsoft.com/office/powerpoint/2010/main" val="1224045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henkilö, vaate, Ihmisen kasvot, poika&#10;&#10;Kuvaus luotu automaattisesti">
            <a:extLst>
              <a:ext uri="{FF2B5EF4-FFF2-40B4-BE49-F238E27FC236}">
                <a16:creationId xmlns:a16="http://schemas.microsoft.com/office/drawing/2014/main" id="{34612450-C94E-2035-1F2C-39B4BA998A0A}"/>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isällön paikkamerkki 2">
            <a:extLst>
              <a:ext uri="{FF2B5EF4-FFF2-40B4-BE49-F238E27FC236}">
                <a16:creationId xmlns:a16="http://schemas.microsoft.com/office/drawing/2014/main" id="{3BE13D59-E4A6-639C-DC09-8FE61211EF16}"/>
              </a:ext>
            </a:extLst>
          </p:cNvPr>
          <p:cNvSpPr>
            <a:spLocks noGrp="1"/>
          </p:cNvSpPr>
          <p:nvPr>
            <p:ph idx="1"/>
          </p:nvPr>
        </p:nvSpPr>
        <p:spPr>
          <a:xfrm>
            <a:off x="6864724" y="708264"/>
            <a:ext cx="4587759" cy="1780103"/>
          </a:xfrm>
          <a:effectLst>
            <a:outerShdw blurRad="50800" dist="38100" dir="2700000" algn="tl" rotWithShape="0">
              <a:prstClr val="black">
                <a:alpha val="40000"/>
              </a:prstClr>
            </a:outerShdw>
          </a:effectLst>
        </p:spPr>
        <p:txBody>
          <a:bodyPr>
            <a:noAutofit/>
          </a:bodyPr>
          <a:lstStyle/>
          <a:p>
            <a:pPr marL="0" indent="0" algn="r">
              <a:lnSpc>
                <a:spcPct val="100000"/>
              </a:lnSpc>
              <a:spcBef>
                <a:spcPts val="0"/>
              </a:spcBef>
              <a:buNone/>
            </a:pPr>
            <a:r>
              <a:rPr lang="fi-FI" sz="4400" b="1" dirty="0" err="1">
                <a:solidFill>
                  <a:srgbClr val="FFFFFF"/>
                </a:solidFill>
                <a:effectLst>
                  <a:outerShdw blurRad="38100" dist="38100" dir="2700000" algn="tl">
                    <a:srgbClr val="000000">
                      <a:alpha val="43137"/>
                    </a:srgbClr>
                  </a:outerShdw>
                </a:effectLst>
                <a:latin typeface="Georgia" panose="02040502050405020303" pitchFamily="18" charset="0"/>
              </a:rPr>
              <a:t>Egenvårds-program</a:t>
            </a:r>
            <a:r>
              <a:rPr lang="fi-FI" sz="4400" b="1" dirty="0">
                <a:solidFill>
                  <a:srgbClr val="FFFFFF"/>
                </a:solidFill>
                <a:effectLst>
                  <a:outerShdw blurRad="38100" dist="38100" dir="2700000" algn="tl">
                    <a:srgbClr val="000000">
                      <a:alpha val="43137"/>
                    </a:srgbClr>
                  </a:outerShdw>
                </a:effectLst>
                <a:latin typeface="Georgia" panose="02040502050405020303" pitchFamily="18" charset="0"/>
              </a:rPr>
              <a:t> för </a:t>
            </a:r>
            <a:r>
              <a:rPr lang="fi-FI" sz="4400" b="1" dirty="0" err="1">
                <a:solidFill>
                  <a:srgbClr val="FFFFFF"/>
                </a:solidFill>
                <a:effectLst>
                  <a:outerShdw blurRad="38100" dist="38100" dir="2700000" algn="tl">
                    <a:srgbClr val="000000">
                      <a:alpha val="43137"/>
                    </a:srgbClr>
                  </a:outerShdw>
                </a:effectLst>
                <a:latin typeface="Georgia" panose="02040502050405020303" pitchFamily="18" charset="0"/>
              </a:rPr>
              <a:t>unga</a:t>
            </a:r>
            <a:endParaRPr lang="fi-FI" sz="4400" b="1" dirty="0">
              <a:solidFill>
                <a:srgbClr val="FFFFFF"/>
              </a:solidFill>
              <a:effectLst>
                <a:outerShdw blurRad="38100" dist="38100" dir="2700000" algn="tl">
                  <a:srgbClr val="000000">
                    <a:alpha val="43137"/>
                  </a:srgbClr>
                </a:outerShdw>
              </a:effectLst>
              <a:latin typeface="Georgia" panose="02040502050405020303" pitchFamily="18" charset="0"/>
            </a:endParaRPr>
          </a:p>
        </p:txBody>
      </p:sp>
      <p:grpSp>
        <p:nvGrpSpPr>
          <p:cNvPr id="9" name="Ryhmä 8">
            <a:extLst>
              <a:ext uri="{FF2B5EF4-FFF2-40B4-BE49-F238E27FC236}">
                <a16:creationId xmlns:a16="http://schemas.microsoft.com/office/drawing/2014/main" id="{541046A3-D660-C2BB-6B49-40408A2331CC}"/>
              </a:ext>
            </a:extLst>
          </p:cNvPr>
          <p:cNvGrpSpPr/>
          <p:nvPr/>
        </p:nvGrpSpPr>
        <p:grpSpPr>
          <a:xfrm>
            <a:off x="482255" y="1116105"/>
            <a:ext cx="11249900" cy="4868277"/>
            <a:chOff x="545626" y="1116105"/>
            <a:chExt cx="11249900" cy="4868277"/>
          </a:xfrm>
        </p:grpSpPr>
        <p:sp>
          <p:nvSpPr>
            <p:cNvPr id="4" name="Suorakulmio: Pyöristetyt kulmat 3">
              <a:extLst>
                <a:ext uri="{FF2B5EF4-FFF2-40B4-BE49-F238E27FC236}">
                  <a16:creationId xmlns:a16="http://schemas.microsoft.com/office/drawing/2014/main" id="{B4859408-B0FD-D1EF-91E7-C42338B59EA0}"/>
                </a:ext>
              </a:extLst>
            </p:cNvPr>
            <p:cNvSpPr/>
            <p:nvPr/>
          </p:nvSpPr>
          <p:spPr>
            <a:xfrm>
              <a:off x="545626" y="1116105"/>
              <a:ext cx="3314095" cy="4868277"/>
            </a:xfrm>
            <a:prstGeom prst="roundRect">
              <a:avLst/>
            </a:prstGeom>
            <a:solidFill>
              <a:srgbClr val="EA9075">
                <a:alpha val="92157"/>
              </a:srgb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sv-SE" sz="2000" b="1" dirty="0">
                  <a:solidFill>
                    <a:schemeClr val="tx1"/>
                  </a:solidFill>
                </a:rPr>
                <a:t>Egenvårdsprogram riktade till unga</a:t>
              </a:r>
              <a:br>
                <a:rPr lang="sv-SE" sz="1400" dirty="0">
                  <a:solidFill>
                    <a:schemeClr val="tx1"/>
                  </a:solidFill>
                </a:rPr>
              </a:br>
              <a:r>
                <a:rPr lang="sv-SE" sz="1400" dirty="0" err="1">
                  <a:solidFill>
                    <a:schemeClr val="tx1"/>
                  </a:solidFill>
                </a:rPr>
                <a:t>Unga</a:t>
              </a:r>
              <a:r>
                <a:rPr lang="sv-SE" sz="1400" dirty="0">
                  <a:solidFill>
                    <a:schemeClr val="tx1"/>
                  </a:solidFill>
                </a:rPr>
                <a:t> kan använda alla egenvårdsprogram, även de så kallade vuxenprogrammen. Dessa är dock särskilt skrivna för ungdomar i högstadieåldern och äldre:</a:t>
              </a:r>
            </a:p>
            <a:p>
              <a:pPr marL="285750" indent="-285750">
                <a:buFont typeface="Arial" panose="020B0604020202020204" pitchFamily="34" charset="0"/>
                <a:buChar char="•"/>
              </a:pPr>
              <a:r>
                <a:rPr lang="sv-SE" sz="1400" dirty="0">
                  <a:solidFill>
                    <a:schemeClr val="tx1"/>
                  </a:solidFill>
                </a:rPr>
                <a:t>Ungas ångest</a:t>
              </a:r>
            </a:p>
            <a:p>
              <a:pPr marL="285750" indent="-285750">
                <a:buFont typeface="Arial" panose="020B0604020202020204" pitchFamily="34" charset="0"/>
                <a:buChar char="•"/>
              </a:pPr>
              <a:r>
                <a:rPr lang="sv-SE" sz="1400" dirty="0">
                  <a:solidFill>
                    <a:schemeClr val="tx1"/>
                  </a:solidFill>
                </a:rPr>
                <a:t>Ungas depression</a:t>
              </a:r>
            </a:p>
            <a:p>
              <a:pPr marL="285750" indent="-285750">
                <a:buFont typeface="Arial" panose="020B0604020202020204" pitchFamily="34" charset="0"/>
                <a:buChar char="•"/>
              </a:pPr>
              <a:r>
                <a:rPr lang="sv-SE" sz="1400" dirty="0">
                  <a:solidFill>
                    <a:schemeClr val="tx1"/>
                  </a:solidFill>
                </a:rPr>
                <a:t>Självskadebeteende</a:t>
              </a:r>
            </a:p>
            <a:p>
              <a:pPr marL="285750" indent="-285750">
                <a:buFont typeface="Arial" panose="020B0604020202020204" pitchFamily="34" charset="0"/>
                <a:buChar char="•"/>
              </a:pPr>
              <a:r>
                <a:rPr lang="sv-SE" sz="1400" dirty="0">
                  <a:solidFill>
                    <a:schemeClr val="tx1"/>
                  </a:solidFill>
                </a:rPr>
                <a:t>Ungas livskriser</a:t>
              </a:r>
            </a:p>
            <a:p>
              <a:pPr marL="285750" indent="-285750">
                <a:buFont typeface="Arial" panose="020B0604020202020204" pitchFamily="34" charset="0"/>
                <a:buChar char="•"/>
              </a:pPr>
              <a:r>
                <a:rPr lang="sv-SE" sz="1400" dirty="0">
                  <a:solidFill>
                    <a:schemeClr val="tx1"/>
                  </a:solidFill>
                </a:rPr>
                <a:t>Ungas koncentrationssvårigheter</a:t>
              </a:r>
            </a:p>
            <a:p>
              <a:pPr marL="285750" indent="-285750">
                <a:buFont typeface="Arial" panose="020B0604020202020204" pitchFamily="34" charset="0"/>
                <a:buChar char="•"/>
              </a:pPr>
              <a:r>
                <a:rPr lang="sv-SE" sz="1400" dirty="0">
                  <a:solidFill>
                    <a:schemeClr val="tx1"/>
                  </a:solidFill>
                </a:rPr>
                <a:t>Ungas sömnsvårigheter</a:t>
              </a:r>
            </a:p>
            <a:p>
              <a:pPr marL="285750" indent="-285750">
                <a:buFont typeface="Arial" panose="020B0604020202020204" pitchFamily="34" charset="0"/>
                <a:buChar char="•"/>
              </a:pPr>
              <a:r>
                <a:rPr lang="sv-SE" sz="1400" dirty="0">
                  <a:solidFill>
                    <a:schemeClr val="tx1"/>
                  </a:solidFill>
                </a:rPr>
                <a:t>Ätproblem</a:t>
              </a:r>
            </a:p>
            <a:p>
              <a:pPr marL="285750" indent="-285750">
                <a:buFont typeface="Arial" panose="020B0604020202020204" pitchFamily="34" charset="0"/>
                <a:buChar char="•"/>
              </a:pPr>
              <a:r>
                <a:rPr lang="sv-SE" sz="1400" dirty="0">
                  <a:solidFill>
                    <a:schemeClr val="tx1"/>
                  </a:solidFill>
                </a:rPr>
                <a:t>Lindriga vanföreställningar och hallucinationer</a:t>
              </a:r>
            </a:p>
            <a:p>
              <a:pPr marL="285750" indent="-285750">
                <a:buFont typeface="Arial" panose="020B0604020202020204" pitchFamily="34" charset="0"/>
                <a:buChar char="•"/>
              </a:pPr>
              <a:r>
                <a:rPr lang="sv-SE" sz="1400" dirty="0">
                  <a:solidFill>
                    <a:schemeClr val="tx1"/>
                  </a:solidFill>
                </a:rPr>
                <a:t>Autismspektrum</a:t>
              </a:r>
            </a:p>
            <a:p>
              <a:pPr marL="285750" indent="-285750">
                <a:buFont typeface="Arial" panose="020B0604020202020204" pitchFamily="34" charset="0"/>
                <a:buChar char="•"/>
              </a:pPr>
              <a:r>
                <a:rPr lang="sv-SE" sz="1400" dirty="0">
                  <a:solidFill>
                    <a:schemeClr val="tx1"/>
                  </a:solidFill>
                </a:rPr>
                <a:t>Ungas vänskapsrelationer</a:t>
              </a:r>
            </a:p>
            <a:p>
              <a:pPr marL="285750" indent="-285750">
                <a:buFont typeface="Arial" panose="020B0604020202020204" pitchFamily="34" charset="0"/>
                <a:buChar char="•"/>
              </a:pPr>
              <a:r>
                <a:rPr lang="sv-SE" sz="1400" dirty="0">
                  <a:solidFill>
                    <a:schemeClr val="tx1"/>
                  </a:solidFill>
                </a:rPr>
                <a:t>Ungas identitetsproblem</a:t>
              </a:r>
            </a:p>
            <a:p>
              <a:pPr marL="285750" indent="-285750">
                <a:buFont typeface="Arial" panose="020B0604020202020204" pitchFamily="34" charset="0"/>
                <a:buChar char="•"/>
              </a:pPr>
              <a:r>
                <a:rPr lang="sv-SE" sz="1400" dirty="0">
                  <a:solidFill>
                    <a:schemeClr val="tx1"/>
                  </a:solidFill>
                </a:rPr>
                <a:t>Förebyggande av studieutmattning</a:t>
              </a:r>
            </a:p>
          </p:txBody>
        </p:sp>
        <p:sp>
          <p:nvSpPr>
            <p:cNvPr id="5" name="Suorakulmio: Pyöristetyt kulmat 4">
              <a:extLst>
                <a:ext uri="{FF2B5EF4-FFF2-40B4-BE49-F238E27FC236}">
                  <a16:creationId xmlns:a16="http://schemas.microsoft.com/office/drawing/2014/main" id="{A90B349D-0ABB-6342-8041-825275F63FB4}"/>
                </a:ext>
              </a:extLst>
            </p:cNvPr>
            <p:cNvSpPr/>
            <p:nvPr/>
          </p:nvSpPr>
          <p:spPr>
            <a:xfrm>
              <a:off x="3996724" y="3005418"/>
              <a:ext cx="3830899" cy="2978964"/>
            </a:xfrm>
            <a:prstGeom prst="roundRect">
              <a:avLst/>
            </a:prstGeom>
            <a:solidFill>
              <a:schemeClr val="accent2">
                <a:alpha val="92157"/>
              </a:scheme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sv-SE" sz="2000" b="1" dirty="0"/>
                <a:t>Obs – Stöd den unga!</a:t>
              </a:r>
              <a:br>
                <a:rPr lang="sv-SE" sz="1400" dirty="0"/>
              </a:br>
              <a:r>
                <a:rPr lang="sv-SE" sz="1400" dirty="0"/>
                <a:t>Bekanta dig alltid med egenvårdsprogrammet tillsammans med den unga. Utforska programmets innehåll och prova övningarna tillsammans.</a:t>
              </a:r>
            </a:p>
            <a:p>
              <a:pPr marL="285750" indent="-285750">
                <a:buFont typeface="Arial" panose="020B0604020202020204" pitchFamily="34" charset="0"/>
                <a:buChar char="•"/>
              </a:pPr>
              <a:r>
                <a:rPr lang="sv-SE" sz="1400" dirty="0"/>
                <a:t>Hjälp till att schemalägga övningarna</a:t>
              </a:r>
            </a:p>
            <a:p>
              <a:pPr marL="285750" indent="-285750">
                <a:buFont typeface="Arial" panose="020B0604020202020204" pitchFamily="34" charset="0"/>
                <a:buChar char="•"/>
              </a:pPr>
              <a:r>
                <a:rPr lang="sv-SE" sz="1400" dirty="0"/>
                <a:t>Uppmuntra den unga</a:t>
              </a:r>
            </a:p>
            <a:p>
              <a:pPr marL="285750" indent="-285750">
                <a:buFont typeface="Arial" panose="020B0604020202020204" pitchFamily="34" charset="0"/>
                <a:buChar char="•"/>
              </a:pPr>
              <a:r>
                <a:rPr lang="sv-SE" sz="1400" dirty="0"/>
                <a:t>Diskutera tankar som programmet väcker</a:t>
              </a:r>
            </a:p>
            <a:p>
              <a:pPr marL="285750" indent="-285750">
                <a:buFont typeface="Arial" panose="020B0604020202020204" pitchFamily="34" charset="0"/>
                <a:buChar char="•"/>
              </a:pPr>
              <a:r>
                <a:rPr lang="sv-SE" sz="1400" dirty="0"/>
                <a:t>Uppmuntra den unga att be föräldrarna att också bekanta sig med egenvårdsprogrammet</a:t>
              </a:r>
            </a:p>
          </p:txBody>
        </p:sp>
        <p:sp>
          <p:nvSpPr>
            <p:cNvPr id="8" name="Suorakulmio: Pyöristetyt kulmat 7">
              <a:extLst>
                <a:ext uri="{FF2B5EF4-FFF2-40B4-BE49-F238E27FC236}">
                  <a16:creationId xmlns:a16="http://schemas.microsoft.com/office/drawing/2014/main" id="{41DC9B44-56BE-5D46-EE80-89A4B0691863}"/>
                </a:ext>
              </a:extLst>
            </p:cNvPr>
            <p:cNvSpPr/>
            <p:nvPr/>
          </p:nvSpPr>
          <p:spPr>
            <a:xfrm>
              <a:off x="7964626" y="3879476"/>
              <a:ext cx="3830900" cy="2104906"/>
            </a:xfrm>
            <a:prstGeom prst="roundRect">
              <a:avLst/>
            </a:prstGeom>
            <a:solidFill>
              <a:srgbClr val="BACFC8">
                <a:alpha val="92941"/>
              </a:srgb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sv-SE" sz="2000" b="1" dirty="0">
                  <a:solidFill>
                    <a:schemeClr val="tx1"/>
                  </a:solidFill>
                </a:rPr>
                <a:t>Stöd för föräldrar till ungdomar</a:t>
              </a:r>
              <a:endParaRPr lang="sv-SE" sz="2000" dirty="0">
                <a:solidFill>
                  <a:schemeClr val="tx1"/>
                </a:solidFill>
              </a:endParaRPr>
            </a:p>
            <a:p>
              <a:pPr marL="285750" indent="-285750">
                <a:buFont typeface="Arial" panose="020B0604020202020204" pitchFamily="34" charset="0"/>
                <a:buChar char="•"/>
              </a:pPr>
              <a:r>
                <a:rPr lang="sv-SE" sz="1400" dirty="0">
                  <a:solidFill>
                    <a:schemeClr val="tx1"/>
                  </a:solidFill>
                </a:rPr>
                <a:t>Egenvårdsprogram för närstående till personer med ätstörning</a:t>
              </a:r>
            </a:p>
            <a:p>
              <a:pPr marL="285750" indent="-285750">
                <a:buFont typeface="Arial" panose="020B0604020202020204" pitchFamily="34" charset="0"/>
                <a:buChar char="•"/>
              </a:pPr>
              <a:r>
                <a:rPr lang="sv-SE" sz="1400" dirty="0">
                  <a:solidFill>
                    <a:schemeClr val="tx1"/>
                  </a:solidFill>
                </a:rPr>
                <a:t>Egenvårdsprogram för föräldrar till barn med psykiska symtom</a:t>
              </a:r>
            </a:p>
            <a:p>
              <a:pPr marL="285750" indent="-285750">
                <a:buFont typeface="Arial" panose="020B0604020202020204" pitchFamily="34" charset="0"/>
                <a:buChar char="•"/>
              </a:pPr>
              <a:r>
                <a:rPr lang="sv-SE" sz="1400" dirty="0">
                  <a:solidFill>
                    <a:schemeClr val="tx1"/>
                  </a:solidFill>
                </a:rPr>
                <a:t>Egenvårdsprogram för närstående till unga som använder droger</a:t>
              </a:r>
            </a:p>
            <a:p>
              <a:pPr marL="285750" indent="-285750">
                <a:buFont typeface="Arial" panose="020B0604020202020204" pitchFamily="34" charset="0"/>
                <a:buChar char="•"/>
              </a:pPr>
              <a:r>
                <a:rPr lang="sv-SE" sz="1400" dirty="0">
                  <a:solidFill>
                    <a:schemeClr val="tx1"/>
                  </a:solidFill>
                </a:rPr>
                <a:t>Alla egenvårdsprogram för vuxna</a:t>
              </a:r>
            </a:p>
            <a:p>
              <a:pPr marL="360045" indent="-252095">
                <a:buFont typeface="Arial" panose="020B0604020202020204" pitchFamily="34" charset="0"/>
                <a:buChar char="•"/>
              </a:pPr>
              <a:endParaRPr lang="fi-FI" sz="1400" dirty="0">
                <a:solidFill>
                  <a:srgbClr val="000000"/>
                </a:solidFill>
                <a:ea typeface="Calibri"/>
                <a:cs typeface="Calibri" panose="020F0502020204030204"/>
              </a:endParaRPr>
            </a:p>
          </p:txBody>
        </p:sp>
      </p:grpSp>
      <p:pic>
        <p:nvPicPr>
          <p:cNvPr id="10" name="Kuva 9" descr="Kuva, joka sisältää kohteen teksti&#10;&#10;Kuvaus luotu automaattisesti">
            <a:extLst>
              <a:ext uri="{FF2B5EF4-FFF2-40B4-BE49-F238E27FC236}">
                <a16:creationId xmlns:a16="http://schemas.microsoft.com/office/drawing/2014/main" id="{A2B5D1B3-E9D0-2614-FF14-F884FD2AC5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271" y="6179842"/>
            <a:ext cx="2476943" cy="482698"/>
          </a:xfrm>
          <a:prstGeom prst="rect">
            <a:avLst/>
          </a:prstGeom>
        </p:spPr>
      </p:pic>
      <p:sp>
        <p:nvSpPr>
          <p:cNvPr id="12" name="TextBox 11">
            <a:extLst>
              <a:ext uri="{FF2B5EF4-FFF2-40B4-BE49-F238E27FC236}">
                <a16:creationId xmlns:a16="http://schemas.microsoft.com/office/drawing/2014/main" id="{B5F92156-0F7E-32DB-592F-4A7E0D8FD5D6}"/>
              </a:ext>
            </a:extLst>
          </p:cNvPr>
          <p:cNvSpPr txBox="1"/>
          <p:nvPr/>
        </p:nvSpPr>
        <p:spPr>
          <a:xfrm>
            <a:off x="9897241" y="6183586"/>
            <a:ext cx="22947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ea typeface="+mn-lt"/>
                <a:cs typeface="+mn-lt"/>
              </a:rPr>
              <a:t>Den </a:t>
            </a:r>
            <a:r>
              <a:rPr lang="en-US" sz="1200" dirty="0" err="1">
                <a:solidFill>
                  <a:schemeClr val="bg1"/>
                </a:solidFill>
                <a:ea typeface="+mn-lt"/>
                <a:cs typeface="+mn-lt"/>
              </a:rPr>
              <a:t>exakta</a:t>
            </a:r>
            <a:r>
              <a:rPr lang="en-US" sz="1200" dirty="0">
                <a:solidFill>
                  <a:schemeClr val="bg1"/>
                </a:solidFill>
                <a:ea typeface="+mn-lt"/>
                <a:cs typeface="+mn-lt"/>
              </a:rPr>
              <a:t> </a:t>
            </a:r>
            <a:r>
              <a:rPr lang="en-US" sz="1200" dirty="0" err="1">
                <a:solidFill>
                  <a:schemeClr val="bg1"/>
                </a:solidFill>
                <a:ea typeface="+mn-lt"/>
                <a:cs typeface="+mn-lt"/>
              </a:rPr>
              <a:t>informationen</a:t>
            </a:r>
            <a:r>
              <a:rPr lang="en-US" sz="1200" dirty="0">
                <a:solidFill>
                  <a:schemeClr val="bg1"/>
                </a:solidFill>
                <a:ea typeface="+mn-lt"/>
                <a:cs typeface="+mn-lt"/>
              </a:rPr>
              <a:t> om </a:t>
            </a:r>
            <a:r>
              <a:rPr lang="en-US" sz="1200" dirty="0" err="1">
                <a:solidFill>
                  <a:schemeClr val="bg1"/>
                </a:solidFill>
                <a:ea typeface="+mn-lt"/>
                <a:cs typeface="+mn-lt"/>
              </a:rPr>
              <a:t>våra</a:t>
            </a:r>
            <a:r>
              <a:rPr lang="en-US" sz="1200" dirty="0">
                <a:solidFill>
                  <a:schemeClr val="bg1"/>
                </a:solidFill>
                <a:ea typeface="+mn-lt"/>
                <a:cs typeface="+mn-lt"/>
              </a:rPr>
              <a:t> </a:t>
            </a:r>
            <a:r>
              <a:rPr lang="en-US" sz="1200" dirty="0" err="1">
                <a:solidFill>
                  <a:schemeClr val="bg1"/>
                </a:solidFill>
                <a:ea typeface="+mn-lt"/>
                <a:cs typeface="+mn-lt"/>
              </a:rPr>
              <a:t>egenvårdsprogram</a:t>
            </a:r>
            <a:r>
              <a:rPr lang="en-US" sz="1200" dirty="0">
                <a:solidFill>
                  <a:schemeClr val="bg1"/>
                </a:solidFill>
                <a:ea typeface="+mn-lt"/>
                <a:cs typeface="+mn-lt"/>
              </a:rPr>
              <a:t> </a:t>
            </a:r>
            <a:r>
              <a:rPr lang="en-US" sz="1200" dirty="0" err="1">
                <a:solidFill>
                  <a:schemeClr val="bg1"/>
                </a:solidFill>
                <a:ea typeface="+mn-lt"/>
                <a:cs typeface="+mn-lt"/>
              </a:rPr>
              <a:t>hittar</a:t>
            </a:r>
            <a:r>
              <a:rPr lang="en-US" sz="1200" dirty="0">
                <a:solidFill>
                  <a:schemeClr val="bg1"/>
                </a:solidFill>
                <a:ea typeface="+mn-lt"/>
                <a:cs typeface="+mn-lt"/>
              </a:rPr>
              <a:t> du </a:t>
            </a:r>
            <a:r>
              <a:rPr lang="en-US" sz="1200" dirty="0" err="1">
                <a:solidFill>
                  <a:schemeClr val="bg1"/>
                </a:solidFill>
                <a:ea typeface="+mn-lt"/>
                <a:cs typeface="+mn-lt"/>
              </a:rPr>
              <a:t>på</a:t>
            </a:r>
            <a:r>
              <a:rPr lang="en-US" sz="1200" dirty="0">
                <a:solidFill>
                  <a:schemeClr val="bg1"/>
                </a:solidFill>
                <a:ea typeface="+mn-lt"/>
                <a:cs typeface="+mn-lt"/>
              </a:rPr>
              <a:t> </a:t>
            </a:r>
            <a:r>
              <a:rPr lang="en-US" sz="1200" dirty="0" err="1">
                <a:solidFill>
                  <a:schemeClr val="bg1"/>
                </a:solidFill>
                <a:ea typeface="+mn-lt"/>
                <a:cs typeface="+mn-lt"/>
              </a:rPr>
              <a:t>vår</a:t>
            </a:r>
            <a:r>
              <a:rPr lang="en-US" sz="1200" dirty="0">
                <a:solidFill>
                  <a:schemeClr val="bg1"/>
                </a:solidFill>
                <a:ea typeface="+mn-lt"/>
                <a:cs typeface="+mn-lt"/>
              </a:rPr>
              <a:t> </a:t>
            </a:r>
            <a:r>
              <a:rPr lang="en-US" sz="1200" dirty="0" err="1">
                <a:solidFill>
                  <a:schemeClr val="bg1"/>
                </a:solidFill>
                <a:ea typeface="+mn-lt"/>
                <a:cs typeface="+mn-lt"/>
              </a:rPr>
              <a:t>webbplats</a:t>
            </a:r>
            <a:r>
              <a:rPr lang="en-US" sz="1200" dirty="0">
                <a:solidFill>
                  <a:schemeClr val="bg1"/>
                </a:solidFill>
                <a:ea typeface="+mn-lt"/>
                <a:cs typeface="+mn-lt"/>
              </a:rPr>
              <a:t>!</a:t>
            </a:r>
            <a:endParaRPr lang="en-US" sz="1200" dirty="0">
              <a:solidFill>
                <a:schemeClr val="bg1"/>
              </a:solidFill>
              <a:ea typeface="Calibri"/>
              <a:cs typeface="Calibri"/>
            </a:endParaRPr>
          </a:p>
        </p:txBody>
      </p:sp>
    </p:spTree>
    <p:extLst>
      <p:ext uri="{BB962C8B-B14F-4D97-AF65-F5344CB8AC3E}">
        <p14:creationId xmlns:p14="http://schemas.microsoft.com/office/powerpoint/2010/main" val="2990748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in paikkamerkki 3">
            <a:extLst>
              <a:ext uri="{FF2B5EF4-FFF2-40B4-BE49-F238E27FC236}">
                <a16:creationId xmlns:a16="http://schemas.microsoft.com/office/drawing/2014/main" id="{FFF90400-C2DE-73FC-FD2F-0EC05D343F94}"/>
              </a:ext>
            </a:extLst>
          </p:cNvPr>
          <p:cNvSpPr txBox="1">
            <a:spLocks/>
          </p:cNvSpPr>
          <p:nvPr/>
        </p:nvSpPr>
        <p:spPr>
          <a:xfrm>
            <a:off x="7983716" y="4512058"/>
            <a:ext cx="4133525" cy="16271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i-FI" sz="2400" cap="all" dirty="0" err="1">
                <a:solidFill>
                  <a:schemeClr val="bg1"/>
                </a:solidFill>
              </a:rPr>
              <a:t>Tack</a:t>
            </a:r>
            <a:r>
              <a:rPr lang="fi-FI" sz="2400" cap="all" dirty="0">
                <a:solidFill>
                  <a:schemeClr val="bg1"/>
                </a:solidFill>
              </a:rPr>
              <a:t>!</a:t>
            </a:r>
          </a:p>
          <a:p>
            <a:pPr marL="0" indent="0" algn="ctr">
              <a:buFont typeface="Arial" panose="020B0604020202020204" pitchFamily="34" charset="0"/>
              <a:buNone/>
            </a:pPr>
            <a:r>
              <a:rPr lang="fi-FI" sz="1600" cap="all" dirty="0" err="1">
                <a:solidFill>
                  <a:schemeClr val="bg1"/>
                </a:solidFill>
              </a:rPr>
              <a:t>besök</a:t>
            </a:r>
            <a:r>
              <a:rPr lang="fi-FI" sz="1600" cap="all" dirty="0">
                <a:solidFill>
                  <a:schemeClr val="bg1"/>
                </a:solidFill>
              </a:rPr>
              <a:t> </a:t>
            </a:r>
            <a:r>
              <a:rPr lang="fi-FI" sz="1600" cap="all" dirty="0" err="1">
                <a:solidFill>
                  <a:schemeClr val="bg1"/>
                </a:solidFill>
              </a:rPr>
              <a:t>webbsidan</a:t>
            </a:r>
            <a:r>
              <a:rPr lang="fi-FI" sz="1600" cap="all" dirty="0">
                <a:solidFill>
                  <a:schemeClr val="bg1"/>
                </a:solidFill>
              </a:rPr>
              <a:t>:</a:t>
            </a:r>
          </a:p>
          <a:p>
            <a:pPr marL="0" indent="0" algn="ctr">
              <a:buNone/>
            </a:pPr>
            <a:r>
              <a:rPr lang="fi-FI" dirty="0">
                <a:solidFill>
                  <a:schemeClr val="accent3"/>
                </a:solidFill>
                <a:hlinkClick r:id="rId3">
                  <a:extLst>
                    <a:ext uri="{A12FA001-AC4F-418D-AE19-62706E023703}">
                      <ahyp:hlinkClr xmlns:ahyp="http://schemas.microsoft.com/office/drawing/2018/hyperlinkcolor" val="tx"/>
                    </a:ext>
                  </a:extLst>
                </a:hlinkClick>
              </a:rPr>
              <a:t>https://www.mielenterveystalo.fi/sv</a:t>
            </a:r>
            <a:endParaRPr lang="fi-FI" cap="all" dirty="0">
              <a:solidFill>
                <a:schemeClr val="accent3"/>
              </a:solidFill>
            </a:endParaRPr>
          </a:p>
        </p:txBody>
      </p:sp>
      <p:pic>
        <p:nvPicPr>
          <p:cNvPr id="5" name="Kuvan paikkamerkki 4" descr="Kuva, joka sisältää kohteen henkilö, vaate, Ihmisen kasvot, hymy&#10;&#10;Kuvaus luotu automaattisesti">
            <a:extLst>
              <a:ext uri="{FF2B5EF4-FFF2-40B4-BE49-F238E27FC236}">
                <a16:creationId xmlns:a16="http://schemas.microsoft.com/office/drawing/2014/main" id="{E0F62C77-6934-A325-D158-8D20D9A11EF2}"/>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16667" r="16667"/>
          <a:stretch>
            <a:fillRect/>
          </a:stretch>
        </p:blipFill>
        <p:spPr/>
      </p:pic>
      <p:sp>
        <p:nvSpPr>
          <p:cNvPr id="9" name="Otsikko 4">
            <a:extLst>
              <a:ext uri="{FF2B5EF4-FFF2-40B4-BE49-F238E27FC236}">
                <a16:creationId xmlns:a16="http://schemas.microsoft.com/office/drawing/2014/main" id="{01607102-E78E-3C8B-49D3-36EFE5F2932A}"/>
              </a:ext>
            </a:extLst>
          </p:cNvPr>
          <p:cNvSpPr>
            <a:spLocks noGrp="1"/>
          </p:cNvSpPr>
          <p:nvPr>
            <p:ph type="title"/>
          </p:nvPr>
        </p:nvSpPr>
        <p:spPr>
          <a:xfrm>
            <a:off x="317937" y="365125"/>
            <a:ext cx="7237895" cy="1325563"/>
          </a:xfrm>
        </p:spPr>
        <p:txBody>
          <a:bodyPr>
            <a:normAutofit/>
          </a:bodyPr>
          <a:lstStyle/>
          <a:p>
            <a:r>
              <a:rPr lang="sv-SE" dirty="0"/>
              <a:t>Hur tar man tjänsten i bruk?</a:t>
            </a:r>
            <a:endParaRPr lang="fi-FI" dirty="0"/>
          </a:p>
        </p:txBody>
      </p:sp>
      <p:sp>
        <p:nvSpPr>
          <p:cNvPr id="11" name="Sisällön paikkamerkki 1">
            <a:extLst>
              <a:ext uri="{FF2B5EF4-FFF2-40B4-BE49-F238E27FC236}">
                <a16:creationId xmlns:a16="http://schemas.microsoft.com/office/drawing/2014/main" id="{D6BB941A-D857-8E96-50A4-8F1881DA315A}"/>
              </a:ext>
            </a:extLst>
          </p:cNvPr>
          <p:cNvSpPr>
            <a:spLocks noGrp="1"/>
          </p:cNvSpPr>
          <p:nvPr>
            <p:ph idx="1"/>
          </p:nvPr>
        </p:nvSpPr>
        <p:spPr>
          <a:xfrm>
            <a:off x="317937" y="1553135"/>
            <a:ext cx="7454463" cy="3536578"/>
          </a:xfrm>
        </p:spPr>
        <p:txBody>
          <a:bodyPr vert="horz" lIns="91440" tIns="45720" rIns="91440" bIns="45720" rtlCol="0" anchor="t">
            <a:noAutofit/>
          </a:bodyPr>
          <a:lstStyle/>
          <a:p>
            <a:pPr marL="356870" indent="-356870">
              <a:lnSpc>
                <a:spcPct val="100000"/>
              </a:lnSpc>
              <a:spcAft>
                <a:spcPts val="1200"/>
              </a:spcAft>
              <a:buFont typeface="Wingdings" panose="05000000000000000000" pitchFamily="2" charset="2"/>
              <a:buChar char="ü"/>
            </a:pPr>
            <a:r>
              <a:rPr lang="sv-SE" sz="1800" dirty="0"/>
              <a:t>Berätta för dina kollegor och din organisation om webbtjänsten. </a:t>
            </a:r>
          </a:p>
          <a:p>
            <a:pPr marL="356870" indent="-356870">
              <a:lnSpc>
                <a:spcPct val="100000"/>
              </a:lnSpc>
              <a:spcAft>
                <a:spcPts val="1200"/>
              </a:spcAft>
              <a:buFont typeface="Wingdings" panose="05000000000000000000" pitchFamily="2" charset="2"/>
              <a:buChar char="ü"/>
            </a:pPr>
            <a:r>
              <a:rPr lang="sv-SE" sz="1800" dirty="0"/>
              <a:t>Planera hur ni kan använda tjänsten och informera kunderna om den. Ex</a:t>
            </a:r>
            <a:r>
              <a:rPr lang="fi-FI" sz="1800" dirty="0"/>
              <a:t>.</a:t>
            </a:r>
            <a:endParaRPr lang="fi-FI" sz="1800" dirty="0">
              <a:ea typeface="Calibri"/>
              <a:cs typeface="Calibri"/>
            </a:endParaRPr>
          </a:p>
          <a:p>
            <a:pPr lvl="1" eaLnBrk="0" fontAlgn="base" hangingPunct="0">
              <a:lnSpc>
                <a:spcPct val="100000"/>
              </a:lnSpc>
              <a:spcBef>
                <a:spcPct val="0"/>
              </a:spcBef>
              <a:spcAft>
                <a:spcPct val="0"/>
              </a:spcAft>
            </a:pPr>
            <a:r>
              <a:rPr lang="fi-FI" altLang="fi-FI" sz="1800" dirty="0" err="1"/>
              <a:t>Bifoga</a:t>
            </a:r>
            <a:r>
              <a:rPr lang="fi-FI" altLang="fi-FI" sz="1800" dirty="0"/>
              <a:t> </a:t>
            </a:r>
            <a:r>
              <a:rPr lang="fi-FI" altLang="fi-FI" sz="1800" dirty="0" err="1"/>
              <a:t>Psykporten-broschyren</a:t>
            </a:r>
            <a:r>
              <a:rPr lang="fi-FI" altLang="fi-FI" sz="1800" dirty="0"/>
              <a:t> i </a:t>
            </a:r>
            <a:r>
              <a:rPr lang="fi-FI" altLang="fi-FI" sz="1800" dirty="0" err="1"/>
              <a:t>bokningsbrevet</a:t>
            </a:r>
            <a:r>
              <a:rPr lang="fi-FI" altLang="fi-FI" sz="1800" dirty="0"/>
              <a:t> </a:t>
            </a:r>
            <a:r>
              <a:rPr lang="fi-FI" altLang="fi-FI" sz="1800" dirty="0" err="1"/>
              <a:t>eller</a:t>
            </a:r>
            <a:r>
              <a:rPr lang="fi-FI" altLang="fi-FI" sz="1800" dirty="0"/>
              <a:t> </a:t>
            </a:r>
            <a:r>
              <a:rPr lang="fi-FI" altLang="fi-FI" sz="1800" dirty="0" err="1"/>
              <a:t>lägg</a:t>
            </a:r>
            <a:r>
              <a:rPr lang="fi-FI" altLang="fi-FI" sz="1800" dirty="0"/>
              <a:t> </a:t>
            </a:r>
            <a:r>
              <a:rPr lang="fi-FI" altLang="fi-FI" sz="1800" dirty="0" err="1"/>
              <a:t>till</a:t>
            </a:r>
            <a:r>
              <a:rPr lang="fi-FI" altLang="fi-FI" sz="1800" dirty="0"/>
              <a:t> en </a:t>
            </a:r>
            <a:r>
              <a:rPr lang="fi-FI" altLang="fi-FI" sz="1800" dirty="0" err="1"/>
              <a:t>länk</a:t>
            </a:r>
            <a:r>
              <a:rPr lang="fi-FI" altLang="fi-FI" sz="1800" dirty="0"/>
              <a:t> i </a:t>
            </a:r>
            <a:r>
              <a:rPr lang="fi-FI" altLang="fi-FI" sz="1800" dirty="0" err="1"/>
              <a:t>bokningsmeddelandet</a:t>
            </a:r>
            <a:r>
              <a:rPr lang="fi-FI" altLang="fi-FI" sz="1800" dirty="0"/>
              <a:t>. </a:t>
            </a:r>
          </a:p>
          <a:p>
            <a:pPr lvl="1" eaLnBrk="0" fontAlgn="base" hangingPunct="0">
              <a:lnSpc>
                <a:spcPct val="100000"/>
              </a:lnSpc>
              <a:spcBef>
                <a:spcPct val="0"/>
              </a:spcBef>
              <a:spcAft>
                <a:spcPct val="0"/>
              </a:spcAft>
            </a:pPr>
            <a:r>
              <a:rPr lang="fi-FI" altLang="fi-FI" sz="1800" dirty="0" err="1"/>
              <a:t>Informera</a:t>
            </a:r>
            <a:r>
              <a:rPr lang="fi-FI" altLang="fi-FI" sz="1800" dirty="0"/>
              <a:t> </a:t>
            </a:r>
            <a:r>
              <a:rPr lang="fi-FI" altLang="fi-FI" sz="1800" dirty="0" err="1"/>
              <a:t>alltid</a:t>
            </a:r>
            <a:r>
              <a:rPr lang="fi-FI" altLang="fi-FI" sz="1800" dirty="0"/>
              <a:t> </a:t>
            </a:r>
            <a:r>
              <a:rPr lang="fi-FI" altLang="fi-FI" sz="1800" dirty="0" err="1"/>
              <a:t>kunden</a:t>
            </a:r>
            <a:r>
              <a:rPr lang="fi-FI" altLang="fi-FI" sz="1800" dirty="0"/>
              <a:t> </a:t>
            </a:r>
            <a:r>
              <a:rPr lang="fi-FI" altLang="fi-FI" sz="1800" dirty="0" err="1"/>
              <a:t>om</a:t>
            </a:r>
            <a:r>
              <a:rPr lang="fi-FI" altLang="fi-FI" sz="1800" dirty="0"/>
              <a:t> </a:t>
            </a:r>
            <a:r>
              <a:rPr lang="fi-FI" altLang="fi-FI" sz="1800" dirty="0" err="1"/>
              <a:t>tjänsten</a:t>
            </a:r>
            <a:r>
              <a:rPr lang="fi-FI" altLang="fi-FI" sz="1800" dirty="0"/>
              <a:t> </a:t>
            </a:r>
            <a:r>
              <a:rPr lang="fi-FI" altLang="fi-FI" sz="1800" dirty="0" err="1"/>
              <a:t>vid</a:t>
            </a:r>
            <a:r>
              <a:rPr lang="fi-FI" altLang="fi-FI" sz="1800" dirty="0"/>
              <a:t> </a:t>
            </a:r>
            <a:r>
              <a:rPr lang="fi-FI" altLang="fi-FI" sz="1800" dirty="0" err="1"/>
              <a:t>första</a:t>
            </a:r>
            <a:r>
              <a:rPr lang="fi-FI" altLang="fi-FI" sz="1800" dirty="0"/>
              <a:t> </a:t>
            </a:r>
            <a:r>
              <a:rPr lang="fi-FI" altLang="fi-FI" sz="1800" dirty="0" err="1"/>
              <a:t>mötet</a:t>
            </a:r>
            <a:r>
              <a:rPr lang="fi-FI" altLang="fi-FI" sz="1800" dirty="0"/>
              <a:t>. </a:t>
            </a:r>
          </a:p>
          <a:p>
            <a:pPr lvl="1" eaLnBrk="0" fontAlgn="base" hangingPunct="0">
              <a:lnSpc>
                <a:spcPct val="100000"/>
              </a:lnSpc>
              <a:spcBef>
                <a:spcPct val="0"/>
              </a:spcBef>
              <a:spcAft>
                <a:spcPct val="0"/>
              </a:spcAft>
            </a:pPr>
            <a:r>
              <a:rPr lang="fi-FI" altLang="fi-FI" sz="1800" dirty="0" err="1"/>
              <a:t>Lägg</a:t>
            </a:r>
            <a:r>
              <a:rPr lang="fi-FI" altLang="fi-FI" sz="1800" dirty="0"/>
              <a:t> </a:t>
            </a:r>
            <a:r>
              <a:rPr lang="fi-FI" altLang="fi-FI" sz="1800" dirty="0" err="1"/>
              <a:t>till</a:t>
            </a:r>
            <a:r>
              <a:rPr lang="fi-FI" altLang="fi-FI" sz="1800" dirty="0"/>
              <a:t> en </a:t>
            </a:r>
            <a:r>
              <a:rPr lang="fi-FI" altLang="fi-FI" sz="1800" dirty="0" err="1"/>
              <a:t>länk</a:t>
            </a:r>
            <a:r>
              <a:rPr lang="fi-FI" altLang="fi-FI" sz="1800" dirty="0"/>
              <a:t> </a:t>
            </a:r>
            <a:r>
              <a:rPr lang="fi-FI" altLang="fi-FI" sz="1800" dirty="0" err="1"/>
              <a:t>på</a:t>
            </a:r>
            <a:r>
              <a:rPr lang="fi-FI" altLang="fi-FI" sz="1800" dirty="0"/>
              <a:t> </a:t>
            </a:r>
            <a:r>
              <a:rPr lang="fi-FI" altLang="fi-FI" sz="1800" dirty="0" err="1"/>
              <a:t>era</a:t>
            </a:r>
            <a:r>
              <a:rPr lang="fi-FI" altLang="fi-FI" sz="1800" dirty="0"/>
              <a:t> </a:t>
            </a:r>
            <a:r>
              <a:rPr lang="fi-FI" altLang="fi-FI" sz="1800" dirty="0" err="1"/>
              <a:t>egna</a:t>
            </a:r>
            <a:r>
              <a:rPr lang="fi-FI" altLang="fi-FI" sz="1800" dirty="0"/>
              <a:t> </a:t>
            </a:r>
            <a:r>
              <a:rPr lang="fi-FI" altLang="fi-FI" sz="1800" dirty="0" err="1"/>
              <a:t>webb-</a:t>
            </a:r>
            <a:r>
              <a:rPr lang="fi-FI" altLang="fi-FI" sz="1800" dirty="0"/>
              <a:t> </a:t>
            </a:r>
            <a:r>
              <a:rPr lang="fi-FI" altLang="fi-FI" sz="1800" dirty="0" err="1"/>
              <a:t>och</a:t>
            </a:r>
            <a:r>
              <a:rPr lang="fi-FI" altLang="fi-FI" sz="1800" dirty="0"/>
              <a:t> </a:t>
            </a:r>
            <a:r>
              <a:rPr lang="fi-FI" altLang="fi-FI" sz="1800" dirty="0" err="1"/>
              <a:t>intranetsidor</a:t>
            </a:r>
            <a:r>
              <a:rPr lang="fi-FI" altLang="fi-FI" sz="1800" dirty="0"/>
              <a:t>. </a:t>
            </a:r>
          </a:p>
          <a:p>
            <a:pPr lvl="1" eaLnBrk="0" fontAlgn="base" hangingPunct="0">
              <a:lnSpc>
                <a:spcPct val="100000"/>
              </a:lnSpc>
              <a:spcBef>
                <a:spcPct val="0"/>
              </a:spcBef>
              <a:spcAft>
                <a:spcPct val="0"/>
              </a:spcAft>
            </a:pPr>
            <a:r>
              <a:rPr lang="fi-FI" altLang="fi-FI" sz="1800" dirty="0" err="1"/>
              <a:t>Kom</a:t>
            </a:r>
            <a:r>
              <a:rPr lang="fi-FI" altLang="fi-FI" sz="1800" dirty="0"/>
              <a:t> </a:t>
            </a:r>
            <a:r>
              <a:rPr lang="fi-FI" altLang="fi-FI" sz="1800" dirty="0" err="1"/>
              <a:t>överens</a:t>
            </a:r>
            <a:r>
              <a:rPr lang="fi-FI" altLang="fi-FI" sz="1800" dirty="0"/>
              <a:t> </a:t>
            </a:r>
            <a:r>
              <a:rPr lang="fi-FI" altLang="fi-FI" sz="1800" dirty="0" err="1"/>
              <a:t>om</a:t>
            </a:r>
            <a:r>
              <a:rPr lang="fi-FI" altLang="fi-FI" sz="1800" dirty="0"/>
              <a:t> </a:t>
            </a:r>
            <a:r>
              <a:rPr lang="fi-FI" altLang="fi-FI" sz="1800" dirty="0" err="1"/>
              <a:t>hur</a:t>
            </a:r>
            <a:r>
              <a:rPr lang="fi-FI" altLang="fi-FI" sz="1800" dirty="0"/>
              <a:t> </a:t>
            </a:r>
            <a:r>
              <a:rPr lang="fi-FI" altLang="fi-FI" sz="1800" dirty="0" err="1"/>
              <a:t>innehållet</a:t>
            </a:r>
            <a:r>
              <a:rPr lang="fi-FI" altLang="fi-FI" sz="1800" dirty="0"/>
              <a:t> </a:t>
            </a:r>
            <a:r>
              <a:rPr lang="fi-FI" altLang="fi-FI" sz="1800" dirty="0" err="1"/>
              <a:t>används</a:t>
            </a:r>
            <a:r>
              <a:rPr lang="fi-FI" altLang="fi-FI" sz="1800" dirty="0"/>
              <a:t> i </a:t>
            </a:r>
            <a:r>
              <a:rPr lang="fi-FI" altLang="fi-FI" sz="1800" dirty="0" err="1"/>
              <a:t>grupper</a:t>
            </a:r>
            <a:r>
              <a:rPr lang="fi-FI" altLang="fi-FI" sz="1800" dirty="0"/>
              <a:t> </a:t>
            </a:r>
            <a:r>
              <a:rPr lang="fi-FI" altLang="fi-FI" sz="1800" dirty="0" err="1"/>
              <a:t>och</a:t>
            </a:r>
            <a:r>
              <a:rPr lang="fi-FI" altLang="fi-FI" sz="1800" dirty="0"/>
              <a:t> </a:t>
            </a:r>
            <a:r>
              <a:rPr lang="fi-FI" altLang="fi-FI" sz="1800" dirty="0" err="1"/>
              <a:t>individuella</a:t>
            </a:r>
            <a:r>
              <a:rPr lang="fi-FI" altLang="fi-FI" sz="1800" dirty="0"/>
              <a:t> </a:t>
            </a:r>
            <a:r>
              <a:rPr lang="fi-FI" altLang="fi-FI" sz="1800" dirty="0" err="1"/>
              <a:t>möten</a:t>
            </a:r>
            <a:r>
              <a:rPr lang="fi-FI" altLang="fi-FI" sz="1800" dirty="0"/>
              <a:t>. </a:t>
            </a:r>
          </a:p>
          <a:p>
            <a:pPr lvl="1" eaLnBrk="0" fontAlgn="base" hangingPunct="0">
              <a:lnSpc>
                <a:spcPct val="100000"/>
              </a:lnSpc>
              <a:spcBef>
                <a:spcPct val="0"/>
              </a:spcBef>
              <a:spcAft>
                <a:spcPct val="0"/>
              </a:spcAft>
            </a:pPr>
            <a:r>
              <a:rPr lang="fi-FI" altLang="fi-FI" sz="1800" dirty="0" err="1"/>
              <a:t>Skriv</a:t>
            </a:r>
            <a:r>
              <a:rPr lang="fi-FI" altLang="fi-FI" sz="1800" dirty="0"/>
              <a:t> </a:t>
            </a:r>
            <a:r>
              <a:rPr lang="fi-FI" altLang="fi-FI" sz="1800" dirty="0" err="1"/>
              <a:t>ut</a:t>
            </a:r>
            <a:r>
              <a:rPr lang="fi-FI" altLang="fi-FI" sz="1800" dirty="0"/>
              <a:t> A4-affischer för </a:t>
            </a:r>
            <a:r>
              <a:rPr lang="fi-FI" altLang="fi-FI" sz="1800" dirty="0" err="1"/>
              <a:t>väntrum</a:t>
            </a:r>
            <a:r>
              <a:rPr lang="fi-FI" altLang="fi-FI" sz="1800" dirty="0"/>
              <a:t>. </a:t>
            </a:r>
          </a:p>
          <a:p>
            <a:pPr lvl="1" eaLnBrk="0" fontAlgn="base" hangingPunct="0">
              <a:lnSpc>
                <a:spcPct val="100000"/>
              </a:lnSpc>
              <a:spcBef>
                <a:spcPct val="0"/>
              </a:spcBef>
              <a:spcAft>
                <a:spcPct val="0"/>
              </a:spcAft>
            </a:pPr>
            <a:r>
              <a:rPr lang="fi-FI" altLang="fi-FI" sz="1800" dirty="0" err="1"/>
              <a:t>Lägg</a:t>
            </a:r>
            <a:r>
              <a:rPr lang="fi-FI" altLang="fi-FI" sz="1800" dirty="0"/>
              <a:t> </a:t>
            </a:r>
            <a:r>
              <a:rPr lang="fi-FI" altLang="fi-FI" sz="1800" dirty="0" err="1"/>
              <a:t>till</a:t>
            </a:r>
            <a:r>
              <a:rPr lang="fi-FI" altLang="fi-FI" sz="1800" dirty="0"/>
              <a:t> </a:t>
            </a:r>
            <a:r>
              <a:rPr lang="fi-FI" altLang="fi-FI" sz="1800" dirty="0" err="1"/>
              <a:t>tjänstens</a:t>
            </a:r>
            <a:r>
              <a:rPr lang="fi-FI" altLang="fi-FI" sz="1800" dirty="0"/>
              <a:t> </a:t>
            </a:r>
            <a:r>
              <a:rPr lang="fi-FI" altLang="fi-FI" sz="1800" dirty="0" err="1"/>
              <a:t>färdiga</a:t>
            </a:r>
            <a:r>
              <a:rPr lang="fi-FI" altLang="fi-FI" sz="1800" dirty="0"/>
              <a:t> </a:t>
            </a:r>
            <a:r>
              <a:rPr lang="fi-FI" altLang="fi-FI" sz="1800" dirty="0" err="1"/>
              <a:t>bildspel</a:t>
            </a:r>
            <a:r>
              <a:rPr lang="fi-FI" altLang="fi-FI" sz="1800" dirty="0"/>
              <a:t> </a:t>
            </a:r>
            <a:r>
              <a:rPr lang="fi-FI" altLang="fi-FI" sz="1800" dirty="0" err="1"/>
              <a:t>på</a:t>
            </a:r>
            <a:r>
              <a:rPr lang="fi-FI" altLang="fi-FI" sz="1800" dirty="0"/>
              <a:t> </a:t>
            </a:r>
            <a:r>
              <a:rPr lang="fi-FI" altLang="fi-FI" sz="1800" dirty="0" err="1"/>
              <a:t>informationsskärmen</a:t>
            </a:r>
            <a:endParaRPr lang="fi-FI" sz="1800" dirty="0">
              <a:ea typeface="Calibri"/>
              <a:cs typeface="Calibri"/>
            </a:endParaRPr>
          </a:p>
        </p:txBody>
      </p:sp>
      <p:sp>
        <p:nvSpPr>
          <p:cNvPr id="12" name="Tekstiruutu 11">
            <a:extLst>
              <a:ext uri="{FF2B5EF4-FFF2-40B4-BE49-F238E27FC236}">
                <a16:creationId xmlns:a16="http://schemas.microsoft.com/office/drawing/2014/main" id="{7E7ABE54-24F7-7638-6FF1-5173CE84DAFA}"/>
              </a:ext>
            </a:extLst>
          </p:cNvPr>
          <p:cNvSpPr txBox="1"/>
          <p:nvPr/>
        </p:nvSpPr>
        <p:spPr>
          <a:xfrm>
            <a:off x="1094452" y="5678266"/>
            <a:ext cx="5684863" cy="400110"/>
          </a:xfrm>
          <a:prstGeom prst="rect">
            <a:avLst/>
          </a:prstGeom>
          <a:noFill/>
        </p:spPr>
        <p:txBody>
          <a:bodyPr wrap="square" lIns="91440" tIns="45720" rIns="91440" bIns="45720" anchor="t">
            <a:spAutoFit/>
          </a:bodyPr>
          <a:lstStyle/>
          <a:p>
            <a:pPr algn="ctr"/>
            <a:r>
              <a:rPr lang="sv-SE" sz="2000" b="1" dirty="0">
                <a:solidFill>
                  <a:schemeClr val="accent2"/>
                </a:solidFill>
              </a:rPr>
              <a:t>Likvärdig information och verktyg för kunder</a:t>
            </a:r>
            <a:endParaRPr lang="fi-FI" b="1" dirty="0">
              <a:solidFill>
                <a:schemeClr val="accent2"/>
              </a:solidFill>
            </a:endParaRPr>
          </a:p>
        </p:txBody>
      </p:sp>
      <p:sp>
        <p:nvSpPr>
          <p:cNvPr id="13" name="Nuoli: Alas 12">
            <a:extLst>
              <a:ext uri="{FF2B5EF4-FFF2-40B4-BE49-F238E27FC236}">
                <a16:creationId xmlns:a16="http://schemas.microsoft.com/office/drawing/2014/main" id="{A392434A-350F-5D20-70FF-DF2D8A0C7789}"/>
              </a:ext>
            </a:extLst>
          </p:cNvPr>
          <p:cNvSpPr/>
          <p:nvPr/>
        </p:nvSpPr>
        <p:spPr>
          <a:xfrm>
            <a:off x="3710009" y="4995586"/>
            <a:ext cx="431685" cy="641561"/>
          </a:xfrm>
          <a:prstGeom prst="downArrow">
            <a:avLst>
              <a:gd name="adj1" fmla="val 46885"/>
              <a:gd name="adj2"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4" name="Tähti: 5-sakarainen 13">
            <a:extLst>
              <a:ext uri="{FF2B5EF4-FFF2-40B4-BE49-F238E27FC236}">
                <a16:creationId xmlns:a16="http://schemas.microsoft.com/office/drawing/2014/main" id="{C5EEC9C7-4331-539F-BFC7-5304B29C6598}"/>
              </a:ext>
            </a:extLst>
          </p:cNvPr>
          <p:cNvSpPr/>
          <p:nvPr/>
        </p:nvSpPr>
        <p:spPr>
          <a:xfrm>
            <a:off x="6420922" y="5508532"/>
            <a:ext cx="569709" cy="569844"/>
          </a:xfrm>
          <a:prstGeom prst="star5">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9" name="Tähti: 5-sakarainen 18">
            <a:extLst>
              <a:ext uri="{FF2B5EF4-FFF2-40B4-BE49-F238E27FC236}">
                <a16:creationId xmlns:a16="http://schemas.microsoft.com/office/drawing/2014/main" id="{0EAB7DD0-720C-5D12-00A7-AF3F710AF256}"/>
              </a:ext>
            </a:extLst>
          </p:cNvPr>
          <p:cNvSpPr/>
          <p:nvPr/>
        </p:nvSpPr>
        <p:spPr>
          <a:xfrm>
            <a:off x="840718" y="5508532"/>
            <a:ext cx="569709" cy="569844"/>
          </a:xfrm>
          <a:prstGeom prst="star5">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Tree>
    <p:extLst>
      <p:ext uri="{BB962C8B-B14F-4D97-AF65-F5344CB8AC3E}">
        <p14:creationId xmlns:p14="http://schemas.microsoft.com/office/powerpoint/2010/main" val="837372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iruutu 11">
            <a:extLst>
              <a:ext uri="{FF2B5EF4-FFF2-40B4-BE49-F238E27FC236}">
                <a16:creationId xmlns:a16="http://schemas.microsoft.com/office/drawing/2014/main" id="{3E3714E3-8394-5E9B-8B9C-610165B88FB7}"/>
              </a:ext>
            </a:extLst>
          </p:cNvPr>
          <p:cNvSpPr txBox="1"/>
          <p:nvPr/>
        </p:nvSpPr>
        <p:spPr>
          <a:xfrm>
            <a:off x="725916" y="5842337"/>
            <a:ext cx="11326539"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fi-FI" sz="6000" b="1" dirty="0" err="1">
                <a:solidFill>
                  <a:schemeClr val="bg1"/>
                </a:solidFill>
                <a:latin typeface="Georgia Pro" panose="02040502050405020303" pitchFamily="18" charset="0"/>
              </a:rPr>
              <a:t>Tack</a:t>
            </a:r>
            <a:r>
              <a:rPr lang="fi-FI" sz="6000" b="1" dirty="0">
                <a:solidFill>
                  <a:schemeClr val="bg1"/>
                </a:solidFill>
                <a:latin typeface="Georgia Pro" panose="02040502050405020303" pitchFamily="18" charset="0"/>
              </a:rPr>
              <a:t>!</a:t>
            </a:r>
          </a:p>
        </p:txBody>
      </p:sp>
      <p:grpSp>
        <p:nvGrpSpPr>
          <p:cNvPr id="2" name="Ryhmä 1">
            <a:extLst>
              <a:ext uri="{FF2B5EF4-FFF2-40B4-BE49-F238E27FC236}">
                <a16:creationId xmlns:a16="http://schemas.microsoft.com/office/drawing/2014/main" id="{252DBD7C-BCC1-5616-EB1B-2E325F517AF7}"/>
              </a:ext>
            </a:extLst>
          </p:cNvPr>
          <p:cNvGrpSpPr/>
          <p:nvPr/>
        </p:nvGrpSpPr>
        <p:grpSpPr>
          <a:xfrm>
            <a:off x="397767" y="1592802"/>
            <a:ext cx="5432334" cy="943068"/>
            <a:chOff x="593712" y="2353728"/>
            <a:chExt cx="5432334" cy="943068"/>
          </a:xfrm>
        </p:grpSpPr>
        <p:grpSp>
          <p:nvGrpSpPr>
            <p:cNvPr id="3" name="Ryhmä 2">
              <a:extLst>
                <a:ext uri="{FF2B5EF4-FFF2-40B4-BE49-F238E27FC236}">
                  <a16:creationId xmlns:a16="http://schemas.microsoft.com/office/drawing/2014/main" id="{AD309FC4-5CC4-7542-4DB6-5ABD1B62AF78}"/>
                </a:ext>
              </a:extLst>
            </p:cNvPr>
            <p:cNvGrpSpPr/>
            <p:nvPr/>
          </p:nvGrpSpPr>
          <p:grpSpPr>
            <a:xfrm>
              <a:off x="743778" y="2806299"/>
              <a:ext cx="1949481" cy="490497"/>
              <a:chOff x="983754" y="5820928"/>
              <a:chExt cx="2680014" cy="733656"/>
            </a:xfrm>
          </p:grpSpPr>
          <p:grpSp>
            <p:nvGrpSpPr>
              <p:cNvPr id="15" name="Ryhmä 14">
                <a:extLst>
                  <a:ext uri="{FF2B5EF4-FFF2-40B4-BE49-F238E27FC236}">
                    <a16:creationId xmlns:a16="http://schemas.microsoft.com/office/drawing/2014/main" id="{1FCDF901-16A3-B3E3-3025-4744C685ABC3}"/>
                  </a:ext>
                </a:extLst>
              </p:cNvPr>
              <p:cNvGrpSpPr/>
              <p:nvPr userDrawn="1"/>
            </p:nvGrpSpPr>
            <p:grpSpPr>
              <a:xfrm>
                <a:off x="983754" y="5820928"/>
                <a:ext cx="1678110" cy="705101"/>
                <a:chOff x="6141659" y="5573485"/>
                <a:chExt cx="1038331" cy="420728"/>
              </a:xfrm>
            </p:grpSpPr>
            <p:pic>
              <p:nvPicPr>
                <p:cNvPr id="17" name="Picture 4">
                  <a:extLst>
                    <a:ext uri="{FF2B5EF4-FFF2-40B4-BE49-F238E27FC236}">
                      <a16:creationId xmlns:a16="http://schemas.microsoft.com/office/drawing/2014/main" id="{9C01BA3F-6FD6-CE1F-41AA-F9E96908FE49}"/>
                    </a:ext>
                  </a:extLst>
                </p:cNvPr>
                <p:cNvPicPr>
                  <a:picLocks noChangeAspect="1"/>
                </p:cNvPicPr>
                <p:nvPr/>
              </p:nvPicPr>
              <p:blipFill>
                <a:blip r:embed="rId3"/>
                <a:stretch>
                  <a:fillRect/>
                </a:stretch>
              </p:blipFill>
              <p:spPr>
                <a:xfrm>
                  <a:off x="6746403" y="5573485"/>
                  <a:ext cx="433587" cy="420728"/>
                </a:xfrm>
                <a:prstGeom prst="rect">
                  <a:avLst/>
                </a:prstGeom>
                <a:ln>
                  <a:noFill/>
                </a:ln>
              </p:spPr>
            </p:pic>
            <p:pic>
              <p:nvPicPr>
                <p:cNvPr id="18" name="Picture 5">
                  <a:extLst>
                    <a:ext uri="{FF2B5EF4-FFF2-40B4-BE49-F238E27FC236}">
                      <a16:creationId xmlns:a16="http://schemas.microsoft.com/office/drawing/2014/main" id="{0E8911FB-CC33-05C6-DCB4-284AFB7437A3}"/>
                    </a:ext>
                  </a:extLst>
                </p:cNvPr>
                <p:cNvPicPr>
                  <a:picLocks noChangeAspect="1"/>
                </p:cNvPicPr>
                <p:nvPr/>
              </p:nvPicPr>
              <p:blipFill>
                <a:blip r:embed="rId4"/>
                <a:stretch>
                  <a:fillRect/>
                </a:stretch>
              </p:blipFill>
              <p:spPr>
                <a:xfrm>
                  <a:off x="6141659" y="5573485"/>
                  <a:ext cx="433587" cy="413776"/>
                </a:xfrm>
                <a:prstGeom prst="rect">
                  <a:avLst/>
                </a:prstGeom>
                <a:ln>
                  <a:noFill/>
                </a:ln>
              </p:spPr>
            </p:pic>
          </p:grpSp>
          <p:pic>
            <p:nvPicPr>
              <p:cNvPr id="16" name="Picture 2" descr="Youtube Logo Vector Art, Icons, and Graphics for Free Download">
                <a:extLst>
                  <a:ext uri="{FF2B5EF4-FFF2-40B4-BE49-F238E27FC236}">
                    <a16:creationId xmlns:a16="http://schemas.microsoft.com/office/drawing/2014/main" id="{65B79E0D-B37C-49BD-0A28-B3CD87542424}"/>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55503" t="4741" r="4211" b="16421"/>
              <a:stretch/>
            </p:blipFill>
            <p:spPr bwMode="auto">
              <a:xfrm>
                <a:off x="2963022" y="5820928"/>
                <a:ext cx="700746" cy="73365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kstiruutu 13">
              <a:extLst>
                <a:ext uri="{FF2B5EF4-FFF2-40B4-BE49-F238E27FC236}">
                  <a16:creationId xmlns:a16="http://schemas.microsoft.com/office/drawing/2014/main" id="{5DBFE55D-D36A-5B31-F681-819C46FA73E6}"/>
                </a:ext>
              </a:extLst>
            </p:cNvPr>
            <p:cNvSpPr txBox="1"/>
            <p:nvPr/>
          </p:nvSpPr>
          <p:spPr>
            <a:xfrm>
              <a:off x="593712" y="2353728"/>
              <a:ext cx="5432334" cy="400110"/>
            </a:xfrm>
            <a:prstGeom prst="rect">
              <a:avLst/>
            </a:prstGeom>
            <a:noFill/>
          </p:spPr>
          <p:txBody>
            <a:bodyPr wrap="square" rtlCol="0">
              <a:spAutoFit/>
            </a:bodyPr>
            <a:lstStyle/>
            <a:p>
              <a:r>
                <a:rPr lang="fi-FI" sz="2000" b="1" dirty="0" err="1">
                  <a:solidFill>
                    <a:srgbClr val="000000"/>
                  </a:solidFill>
                </a:rPr>
                <a:t>Följ</a:t>
              </a:r>
              <a:r>
                <a:rPr lang="fi-FI" sz="2000" b="1" dirty="0">
                  <a:solidFill>
                    <a:srgbClr val="000000"/>
                  </a:solidFill>
                </a:rPr>
                <a:t> </a:t>
              </a:r>
              <a:r>
                <a:rPr lang="fi-FI" sz="2000" b="1" dirty="0" err="1">
                  <a:solidFill>
                    <a:srgbClr val="000000"/>
                  </a:solidFill>
                </a:rPr>
                <a:t>oss</a:t>
              </a:r>
              <a:r>
                <a:rPr lang="fi-FI" sz="2000" b="1" dirty="0">
                  <a:solidFill>
                    <a:srgbClr val="000000"/>
                  </a:solidFill>
                </a:rPr>
                <a:t> </a:t>
              </a:r>
              <a:r>
                <a:rPr lang="fi-FI" sz="2000" b="1" dirty="0" err="1">
                  <a:solidFill>
                    <a:srgbClr val="000000"/>
                  </a:solidFill>
                </a:rPr>
                <a:t>på</a:t>
              </a:r>
              <a:r>
                <a:rPr lang="fi-FI" sz="2000" b="1" dirty="0">
                  <a:solidFill>
                    <a:srgbClr val="000000"/>
                  </a:solidFill>
                </a:rPr>
                <a:t> </a:t>
              </a:r>
              <a:r>
                <a:rPr lang="fi-FI" sz="2000" b="1" dirty="0" err="1">
                  <a:solidFill>
                    <a:srgbClr val="000000"/>
                  </a:solidFill>
                </a:rPr>
                <a:t>sociala</a:t>
              </a:r>
              <a:r>
                <a:rPr lang="fi-FI" sz="2000" b="1" dirty="0">
                  <a:solidFill>
                    <a:srgbClr val="000000"/>
                  </a:solidFill>
                </a:rPr>
                <a:t> </a:t>
              </a:r>
              <a:r>
                <a:rPr lang="fi-FI" sz="2000" b="1" dirty="0" err="1">
                  <a:solidFill>
                    <a:srgbClr val="000000"/>
                  </a:solidFill>
                </a:rPr>
                <a:t>medier</a:t>
              </a:r>
              <a:r>
                <a:rPr lang="fi-FI" sz="2000" b="1" dirty="0">
                  <a:solidFill>
                    <a:srgbClr val="000000"/>
                  </a:solidFill>
                </a:rPr>
                <a:t>:</a:t>
              </a:r>
            </a:p>
          </p:txBody>
        </p:sp>
      </p:grpSp>
      <p:sp>
        <p:nvSpPr>
          <p:cNvPr id="19" name="Tekstiruutu 18">
            <a:extLst>
              <a:ext uri="{FF2B5EF4-FFF2-40B4-BE49-F238E27FC236}">
                <a16:creationId xmlns:a16="http://schemas.microsoft.com/office/drawing/2014/main" id="{0B40C1AD-1E6E-AA5F-C58D-AAA19F0E0966}"/>
              </a:ext>
            </a:extLst>
          </p:cNvPr>
          <p:cNvSpPr txBox="1"/>
          <p:nvPr/>
        </p:nvSpPr>
        <p:spPr>
          <a:xfrm>
            <a:off x="397767" y="2535870"/>
            <a:ext cx="6196832" cy="2554545"/>
          </a:xfrm>
          <a:prstGeom prst="rect">
            <a:avLst/>
          </a:prstGeom>
          <a:noFill/>
        </p:spPr>
        <p:txBody>
          <a:bodyPr wrap="square" rtlCol="0">
            <a:spAutoFit/>
          </a:bodyPr>
          <a:lstStyle/>
          <a:p>
            <a:r>
              <a:rPr lang="fi-FI" sz="2000" b="1" dirty="0" err="1"/>
              <a:t>Prenumerera</a:t>
            </a:r>
            <a:r>
              <a:rPr lang="fi-FI" sz="2000" b="1" dirty="0"/>
              <a:t> </a:t>
            </a:r>
            <a:r>
              <a:rPr lang="fi-FI" sz="2000" b="1" dirty="0" err="1"/>
              <a:t>på</a:t>
            </a:r>
            <a:r>
              <a:rPr lang="fi-FI" sz="2000" b="1" dirty="0"/>
              <a:t> </a:t>
            </a:r>
            <a:r>
              <a:rPr lang="fi-FI" sz="2000" b="1" dirty="0" err="1"/>
              <a:t>nyhetsbrevet</a:t>
            </a:r>
            <a:r>
              <a:rPr lang="fi-FI" sz="2000" b="1" dirty="0"/>
              <a:t>:</a:t>
            </a:r>
            <a:r>
              <a:rPr lang="fi-FI" sz="2000" dirty="0"/>
              <a:t> </a:t>
            </a:r>
          </a:p>
          <a:p>
            <a:r>
              <a:rPr lang="fi-FI" sz="2000" dirty="0" err="1"/>
              <a:t>längst</a:t>
            </a:r>
            <a:r>
              <a:rPr lang="fi-FI" sz="2000" dirty="0"/>
              <a:t> </a:t>
            </a:r>
            <a:r>
              <a:rPr lang="fi-FI" sz="2000" dirty="0" err="1"/>
              <a:t>ner</a:t>
            </a:r>
            <a:r>
              <a:rPr lang="fi-FI" sz="2000" dirty="0"/>
              <a:t> </a:t>
            </a:r>
            <a:r>
              <a:rPr lang="fi-FI" sz="2000" dirty="0" err="1"/>
              <a:t>på</a:t>
            </a:r>
            <a:r>
              <a:rPr lang="fi-FI" sz="2000" dirty="0"/>
              <a:t> </a:t>
            </a:r>
            <a:r>
              <a:rPr lang="fi-FI" sz="2000" dirty="0" err="1"/>
              <a:t>webbsidan</a:t>
            </a:r>
            <a:br>
              <a:rPr lang="fi-FI" sz="2000" dirty="0"/>
            </a:br>
            <a:r>
              <a:rPr lang="fi-FI" sz="2000" b="1" dirty="0" err="1"/>
              <a:t>Beställ</a:t>
            </a:r>
            <a:r>
              <a:rPr lang="fi-FI" sz="2000" b="1" dirty="0"/>
              <a:t> </a:t>
            </a:r>
            <a:r>
              <a:rPr lang="fi-FI" sz="2000" b="1" dirty="0" err="1"/>
              <a:t>reklammaterial</a:t>
            </a:r>
            <a:r>
              <a:rPr lang="fi-FI" sz="2000" b="1" dirty="0"/>
              <a:t>:</a:t>
            </a:r>
            <a:r>
              <a:rPr lang="fi-FI" sz="2000" dirty="0"/>
              <a:t> </a:t>
            </a:r>
          </a:p>
          <a:p>
            <a:r>
              <a:rPr lang="fi-FI" sz="2000" dirty="0" err="1">
                <a:hlinkClick r:id="rId6"/>
              </a:rPr>
              <a:t>Materialbanken</a:t>
            </a:r>
            <a:r>
              <a:rPr lang="fi-FI" sz="2000" dirty="0">
                <a:hlinkClick r:id="rId6"/>
              </a:rPr>
              <a:t> | Psykporten.fi</a:t>
            </a:r>
            <a:br>
              <a:rPr lang="fi-FI" sz="2000" dirty="0"/>
            </a:br>
            <a:r>
              <a:rPr lang="fi-FI" sz="2000" b="1" dirty="0" err="1"/>
              <a:t>Ge</a:t>
            </a:r>
            <a:r>
              <a:rPr lang="fi-FI" sz="2000" b="1" dirty="0"/>
              <a:t> feedback:</a:t>
            </a:r>
            <a:r>
              <a:rPr lang="fi-FI" sz="2000" dirty="0"/>
              <a:t> </a:t>
            </a:r>
          </a:p>
          <a:p>
            <a:r>
              <a:rPr lang="fi-FI" sz="2000" dirty="0"/>
              <a:t>via </a:t>
            </a:r>
            <a:r>
              <a:rPr lang="fi-FI" sz="2000" dirty="0" err="1"/>
              <a:t>feedbackformuläret</a:t>
            </a:r>
            <a:r>
              <a:rPr lang="fi-FI" sz="2000" dirty="0"/>
              <a:t> </a:t>
            </a:r>
            <a:r>
              <a:rPr lang="fi-FI" sz="2000" dirty="0" err="1"/>
              <a:t>på</a:t>
            </a:r>
            <a:r>
              <a:rPr lang="fi-FI" sz="2000" dirty="0"/>
              <a:t> </a:t>
            </a:r>
            <a:r>
              <a:rPr lang="fi-FI" sz="2000" dirty="0" err="1"/>
              <a:t>startsidan</a:t>
            </a:r>
            <a:r>
              <a:rPr lang="fi-FI" sz="2000" dirty="0"/>
              <a:t> </a:t>
            </a:r>
            <a:r>
              <a:rPr lang="fi-FI" sz="2000" dirty="0">
                <a:solidFill>
                  <a:schemeClr val="bg1"/>
                </a:solidFill>
                <a:hlinkClick r:id="rId7">
                  <a:extLst>
                    <a:ext uri="{A12FA001-AC4F-418D-AE19-62706E023703}">
                      <ahyp:hlinkClr xmlns:ahyp="http://schemas.microsoft.com/office/drawing/2018/hyperlinkcolor" val="tx"/>
                    </a:ext>
                  </a:extLst>
                </a:hlinkClick>
              </a:rPr>
              <a:t>https://www.mielenterveystalo.fi/sv</a:t>
            </a:r>
            <a:endParaRPr lang="fi-FI" sz="2000" cap="all" dirty="0">
              <a:solidFill>
                <a:schemeClr val="bg1"/>
              </a:solidFill>
            </a:endParaRPr>
          </a:p>
          <a:p>
            <a:endParaRPr lang="fi-FI" sz="2000" dirty="0">
              <a:solidFill>
                <a:srgbClr val="000000"/>
              </a:solidFill>
            </a:endParaRPr>
          </a:p>
        </p:txBody>
      </p:sp>
    </p:spTree>
    <p:extLst>
      <p:ext uri="{BB962C8B-B14F-4D97-AF65-F5344CB8AC3E}">
        <p14:creationId xmlns:p14="http://schemas.microsoft.com/office/powerpoint/2010/main" val="2767892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A1147B4-855F-5487-1F8B-115E4FA73760}"/>
              </a:ext>
            </a:extLst>
          </p:cNvPr>
          <p:cNvSpPr>
            <a:spLocks noGrp="1"/>
          </p:cNvSpPr>
          <p:nvPr>
            <p:ph type="title"/>
          </p:nvPr>
        </p:nvSpPr>
        <p:spPr/>
        <p:txBody>
          <a:bodyPr/>
          <a:lstStyle/>
          <a:p>
            <a:r>
              <a:rPr lang="fi-FI" dirty="0">
                <a:latin typeface="Georgia Pro"/>
              </a:rPr>
              <a:t>Bonus-</a:t>
            </a:r>
            <a:r>
              <a:rPr lang="fi-FI" dirty="0" err="1">
                <a:latin typeface="Georgia Pro"/>
              </a:rPr>
              <a:t>infoblad</a:t>
            </a:r>
            <a:r>
              <a:rPr lang="fi-FI" dirty="0">
                <a:latin typeface="Georgia Pro"/>
              </a:rPr>
              <a:t>, </a:t>
            </a:r>
            <a:r>
              <a:rPr lang="fi-FI" dirty="0" err="1">
                <a:latin typeface="Georgia Pro"/>
              </a:rPr>
              <a:t>vid</a:t>
            </a:r>
            <a:r>
              <a:rPr lang="fi-FI" dirty="0">
                <a:latin typeface="Georgia Pro"/>
              </a:rPr>
              <a:t> </a:t>
            </a:r>
            <a:r>
              <a:rPr lang="fi-FI" dirty="0" err="1">
                <a:latin typeface="Georgia Pro"/>
              </a:rPr>
              <a:t>behov</a:t>
            </a:r>
            <a:endParaRPr lang="fi-FI" dirty="0">
              <a:latin typeface="Georgia Pro"/>
            </a:endParaRPr>
          </a:p>
        </p:txBody>
      </p:sp>
    </p:spTree>
    <p:extLst>
      <p:ext uri="{BB962C8B-B14F-4D97-AF65-F5344CB8AC3E}">
        <p14:creationId xmlns:p14="http://schemas.microsoft.com/office/powerpoint/2010/main" val="3578860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1">
            <a:extLst>
              <a:ext uri="{FF2B5EF4-FFF2-40B4-BE49-F238E27FC236}">
                <a16:creationId xmlns:a16="http://schemas.microsoft.com/office/drawing/2014/main" id="{6B8EB626-EFA3-F19F-1A39-F8B28447F153}"/>
              </a:ext>
            </a:extLst>
          </p:cNvPr>
          <p:cNvSpPr txBox="1">
            <a:spLocks/>
          </p:cNvSpPr>
          <p:nvPr/>
        </p:nvSpPr>
        <p:spPr>
          <a:xfrm>
            <a:off x="838200" y="1083365"/>
            <a:ext cx="11059160" cy="4895404"/>
          </a:xfrm>
          <a:prstGeom prst="rect">
            <a:avLst/>
          </a:prstGeom>
          <a:effectLst/>
        </p:spPr>
        <p:txBody>
          <a:bodyPr vert="horz" lIns="91440" tIns="45720" rIns="91440" bIns="45720" rtlCol="0" anchor="ctr">
            <a:normAutofit/>
          </a:bodyPr>
          <a:lstStyle>
            <a:lvl1pPr algn="ctr" defTabSz="914400" rtl="0" eaLnBrk="1" latinLnBrk="0" hangingPunct="1">
              <a:lnSpc>
                <a:spcPct val="100000"/>
              </a:lnSpc>
              <a:spcBef>
                <a:spcPct val="0"/>
              </a:spcBef>
              <a:buNone/>
              <a:defRPr sz="3600" b="1" kern="1200">
                <a:solidFill>
                  <a:schemeClr val="bg1"/>
                </a:solidFill>
                <a:latin typeface="Georgia Pro" panose="02040502050405020303" pitchFamily="18" charset="0"/>
                <a:ea typeface="+mj-ea"/>
                <a:cs typeface="+mj-cs"/>
              </a:defRPr>
            </a:lvl1pPr>
          </a:lstStyle>
          <a:p>
            <a:r>
              <a:rPr lang="sv-SE" dirty="0"/>
              <a:t>Egenvårdsprogram</a:t>
            </a:r>
            <a:br>
              <a:rPr lang="sv-SE" dirty="0"/>
            </a:br>
            <a:r>
              <a:rPr lang="sv-SE" dirty="0"/>
              <a:t>Nätterapier</a:t>
            </a:r>
            <a:br>
              <a:rPr lang="sv-SE" dirty="0"/>
            </a:br>
            <a:r>
              <a:rPr lang="sv-SE" dirty="0"/>
              <a:t>Avsnitt för yrkespersoner</a:t>
            </a:r>
            <a:br>
              <a:rPr lang="sv-SE" dirty="0"/>
            </a:br>
            <a:r>
              <a:rPr lang="sv-SE" dirty="0"/>
              <a:t>Övrigt</a:t>
            </a:r>
          </a:p>
          <a:p>
            <a:endParaRPr lang="sv-SE" dirty="0"/>
          </a:p>
          <a:p>
            <a:r>
              <a:rPr lang="sv-SE" sz="2000" dirty="0">
                <a:solidFill>
                  <a:schemeClr val="accent3"/>
                </a:solidFill>
              </a:rPr>
              <a:t>Presenteras genom att visa – inte med bildspel!</a:t>
            </a:r>
            <a:br>
              <a:rPr lang="sv-SE" sz="2000" dirty="0">
                <a:solidFill>
                  <a:schemeClr val="accent3"/>
                </a:solidFill>
              </a:rPr>
            </a:br>
            <a:r>
              <a:rPr lang="sv-SE" sz="2000" dirty="0"/>
              <a:t>Här är vad du kan berätta i bakgrunden när du visar sidan.</a:t>
            </a:r>
          </a:p>
        </p:txBody>
      </p:sp>
    </p:spTree>
    <p:extLst>
      <p:ext uri="{BB962C8B-B14F-4D97-AF65-F5344CB8AC3E}">
        <p14:creationId xmlns:p14="http://schemas.microsoft.com/office/powerpoint/2010/main" val="3309328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AB3F4E-369A-517A-AA4F-F1E5EF2F5417}"/>
              </a:ext>
            </a:extLst>
          </p:cNvPr>
          <p:cNvSpPr>
            <a:spLocks noGrp="1"/>
          </p:cNvSpPr>
          <p:nvPr>
            <p:ph type="ctrTitle"/>
          </p:nvPr>
        </p:nvSpPr>
        <p:spPr>
          <a:xfrm>
            <a:off x="0" y="1553327"/>
            <a:ext cx="12191999" cy="3751345"/>
          </a:xfrm>
        </p:spPr>
        <p:txBody>
          <a:bodyPr/>
          <a:lstStyle/>
          <a:p>
            <a:pPr lvl="0" eaLnBrk="0" fontAlgn="base" hangingPunct="0">
              <a:lnSpc>
                <a:spcPct val="100000"/>
              </a:lnSpc>
              <a:spcAft>
                <a:spcPct val="0"/>
              </a:spcAft>
            </a:pPr>
            <a:r>
              <a:rPr lang="fi-FI" altLang="fi-FI" sz="2800" err="1">
                <a:latin typeface="+mn-lt"/>
                <a:ea typeface="Inter" panose="02000503000000020004" pitchFamily="2" charset="0"/>
              </a:rPr>
              <a:t>Vad</a:t>
            </a:r>
            <a:r>
              <a:rPr lang="fi-FI" altLang="fi-FI" sz="2800" dirty="0">
                <a:latin typeface="+mn-lt"/>
                <a:ea typeface="Inter" panose="02000503000000020004" pitchFamily="2" charset="0"/>
              </a:rPr>
              <a:t> </a:t>
            </a:r>
            <a:r>
              <a:rPr lang="fi-FI" altLang="fi-FI" sz="2800" err="1">
                <a:latin typeface="+mn-lt"/>
                <a:ea typeface="Inter" panose="02000503000000020004" pitchFamily="2" charset="0"/>
              </a:rPr>
              <a:t>är</a:t>
            </a:r>
            <a:r>
              <a:rPr lang="fi-FI" altLang="fi-FI" sz="2800" dirty="0">
                <a:latin typeface="+mn-lt"/>
                <a:ea typeface="Inter" panose="02000503000000020004" pitchFamily="2" charset="0"/>
              </a:rPr>
              <a:t> Psykporten.fi?</a:t>
            </a:r>
            <a:r>
              <a:rPr lang="fi-FI" altLang="fi-FI" sz="2800" b="0" dirty="0">
                <a:latin typeface="+mn-lt"/>
                <a:ea typeface="Inter" panose="02000503000000020004" pitchFamily="2" charset="0"/>
              </a:rPr>
              <a:t> </a:t>
            </a:r>
            <a:br>
              <a:rPr lang="fi-FI" altLang="fi-FI" sz="2800" b="0" dirty="0">
                <a:latin typeface="+mn-lt"/>
                <a:ea typeface="Inter" panose="02000503000000020004" pitchFamily="2" charset="0"/>
              </a:rPr>
            </a:br>
            <a:r>
              <a:rPr lang="fi-FI" altLang="fi-FI" sz="2800" err="1">
                <a:latin typeface="+mn-lt"/>
                <a:ea typeface="Inter" panose="02000503000000020004" pitchFamily="2" charset="0"/>
              </a:rPr>
              <a:t>Vad</a:t>
            </a:r>
            <a:r>
              <a:rPr lang="fi-FI" altLang="fi-FI" sz="2800" dirty="0">
                <a:latin typeface="+mn-lt"/>
                <a:ea typeface="Inter" panose="02000503000000020004" pitchFamily="2" charset="0"/>
              </a:rPr>
              <a:t> </a:t>
            </a:r>
            <a:r>
              <a:rPr lang="fi-FI" altLang="fi-FI" sz="2800" err="1">
                <a:latin typeface="+mn-lt"/>
                <a:ea typeface="Inter" panose="02000503000000020004" pitchFamily="2" charset="0"/>
              </a:rPr>
              <a:t>innehåller</a:t>
            </a:r>
            <a:r>
              <a:rPr lang="fi-FI" altLang="fi-FI" sz="2800" dirty="0">
                <a:latin typeface="+mn-lt"/>
                <a:ea typeface="Inter" panose="02000503000000020004" pitchFamily="2" charset="0"/>
              </a:rPr>
              <a:t> </a:t>
            </a:r>
            <a:r>
              <a:rPr lang="fi-FI" altLang="fi-FI" sz="2800" err="1">
                <a:latin typeface="+mn-lt"/>
                <a:ea typeface="Inter" panose="02000503000000020004" pitchFamily="2" charset="0"/>
              </a:rPr>
              <a:t>tjänsten</a:t>
            </a:r>
            <a:r>
              <a:rPr lang="fi-FI" altLang="fi-FI" sz="2800" dirty="0">
                <a:latin typeface="+mn-lt"/>
                <a:ea typeface="Inter" panose="02000503000000020004" pitchFamily="2" charset="0"/>
              </a:rPr>
              <a:t>?</a:t>
            </a:r>
            <a:r>
              <a:rPr lang="fi-FI" altLang="fi-FI" sz="2800" b="0" dirty="0">
                <a:latin typeface="+mn-lt"/>
                <a:ea typeface="Inter" panose="02000503000000020004" pitchFamily="2" charset="0"/>
              </a:rPr>
              <a:t> </a:t>
            </a:r>
            <a:br>
              <a:rPr lang="fi-FI" altLang="fi-FI" sz="2800" b="0" dirty="0">
                <a:latin typeface="+mn-lt"/>
                <a:ea typeface="Inter" panose="02000503000000020004" pitchFamily="2" charset="0"/>
              </a:rPr>
            </a:br>
            <a:r>
              <a:rPr lang="fi-FI" altLang="fi-FI" sz="2800" err="1">
                <a:latin typeface="+mn-lt"/>
                <a:ea typeface="Inter" panose="02000503000000020004" pitchFamily="2" charset="0"/>
              </a:rPr>
              <a:t>Vem</a:t>
            </a:r>
            <a:r>
              <a:rPr lang="fi-FI" altLang="fi-FI" sz="2800" dirty="0">
                <a:latin typeface="+mn-lt"/>
                <a:ea typeface="Inter" panose="02000503000000020004" pitchFamily="2" charset="0"/>
              </a:rPr>
              <a:t> </a:t>
            </a:r>
            <a:r>
              <a:rPr lang="fi-FI" altLang="fi-FI" sz="2800" err="1">
                <a:latin typeface="+mn-lt"/>
                <a:ea typeface="Inter" panose="02000503000000020004" pitchFamily="2" charset="0"/>
              </a:rPr>
              <a:t>är</a:t>
            </a:r>
            <a:r>
              <a:rPr lang="fi-FI" altLang="fi-FI" sz="2800" dirty="0">
                <a:latin typeface="+mn-lt"/>
                <a:ea typeface="Inter" panose="02000503000000020004" pitchFamily="2" charset="0"/>
              </a:rPr>
              <a:t> </a:t>
            </a:r>
            <a:r>
              <a:rPr lang="fi-FI" altLang="fi-FI" sz="2800" err="1">
                <a:latin typeface="+mn-lt"/>
                <a:ea typeface="Inter" panose="02000503000000020004" pitchFamily="2" charset="0"/>
              </a:rPr>
              <a:t>tjänsten</a:t>
            </a:r>
            <a:r>
              <a:rPr lang="fi-FI" altLang="fi-FI" sz="2800" dirty="0">
                <a:latin typeface="+mn-lt"/>
                <a:ea typeface="Inter" panose="02000503000000020004" pitchFamily="2" charset="0"/>
              </a:rPr>
              <a:t> </a:t>
            </a:r>
            <a:r>
              <a:rPr lang="fi-FI" altLang="fi-FI" sz="2800" err="1">
                <a:latin typeface="+mn-lt"/>
                <a:ea typeface="Inter" panose="02000503000000020004" pitchFamily="2" charset="0"/>
              </a:rPr>
              <a:t>avsedd</a:t>
            </a:r>
            <a:r>
              <a:rPr lang="fi-FI" altLang="fi-FI" sz="2800" dirty="0">
                <a:latin typeface="+mn-lt"/>
                <a:ea typeface="Inter" panose="02000503000000020004" pitchFamily="2" charset="0"/>
              </a:rPr>
              <a:t> för?</a:t>
            </a:r>
            <a:r>
              <a:rPr lang="fi-FI" altLang="fi-FI" sz="2800" b="0" dirty="0">
                <a:latin typeface="+mn-lt"/>
                <a:ea typeface="Inter" panose="02000503000000020004" pitchFamily="2" charset="0"/>
              </a:rPr>
              <a:t> </a:t>
            </a:r>
            <a:br>
              <a:rPr lang="fi-FI" altLang="fi-FI" sz="2800" b="0" dirty="0">
                <a:latin typeface="+mn-lt"/>
                <a:ea typeface="Inter" panose="02000503000000020004" pitchFamily="2" charset="0"/>
              </a:rPr>
            </a:br>
            <a:r>
              <a:rPr lang="fi-FI" altLang="fi-FI" sz="2800" err="1">
                <a:latin typeface="+mn-lt"/>
                <a:ea typeface="Inter" panose="02000503000000020004" pitchFamily="2" charset="0"/>
              </a:rPr>
              <a:t>Hur</a:t>
            </a:r>
            <a:r>
              <a:rPr lang="fi-FI" altLang="fi-FI" sz="2800" dirty="0">
                <a:latin typeface="+mn-lt"/>
                <a:ea typeface="Inter" panose="02000503000000020004" pitchFamily="2" charset="0"/>
              </a:rPr>
              <a:t> </a:t>
            </a:r>
            <a:r>
              <a:rPr lang="fi-FI" altLang="fi-FI" sz="2800" err="1">
                <a:latin typeface="+mn-lt"/>
                <a:ea typeface="Inter" panose="02000503000000020004" pitchFamily="2" charset="0"/>
              </a:rPr>
              <a:t>använder</a:t>
            </a:r>
            <a:r>
              <a:rPr lang="fi-FI" altLang="fi-FI" sz="2800" dirty="0">
                <a:latin typeface="+mn-lt"/>
                <a:ea typeface="Inter" panose="02000503000000020004" pitchFamily="2" charset="0"/>
              </a:rPr>
              <a:t> </a:t>
            </a:r>
            <a:r>
              <a:rPr lang="fi-FI" altLang="fi-FI" sz="2800" err="1">
                <a:latin typeface="+mn-lt"/>
                <a:ea typeface="Inter" panose="02000503000000020004" pitchFamily="2" charset="0"/>
              </a:rPr>
              <a:t>kunden</a:t>
            </a:r>
            <a:r>
              <a:rPr lang="fi-FI" altLang="fi-FI" sz="2800" dirty="0">
                <a:latin typeface="+mn-lt"/>
                <a:ea typeface="Inter" panose="02000503000000020004" pitchFamily="2" charset="0"/>
              </a:rPr>
              <a:t> </a:t>
            </a:r>
            <a:r>
              <a:rPr lang="fi-FI" altLang="fi-FI" sz="2800" err="1">
                <a:latin typeface="+mn-lt"/>
                <a:ea typeface="Inter" panose="02000503000000020004" pitchFamily="2" charset="0"/>
              </a:rPr>
              <a:t>innehållet</a:t>
            </a:r>
            <a:r>
              <a:rPr lang="fi-FI" altLang="fi-FI" sz="2800" dirty="0">
                <a:latin typeface="+mn-lt"/>
                <a:ea typeface="Inter" panose="02000503000000020004" pitchFamily="2" charset="0"/>
              </a:rPr>
              <a:t>?</a:t>
            </a:r>
            <a:r>
              <a:rPr lang="fi-FI" altLang="fi-FI" sz="2800" b="0" dirty="0">
                <a:latin typeface="+mn-lt"/>
                <a:ea typeface="Inter" panose="02000503000000020004" pitchFamily="2" charset="0"/>
              </a:rPr>
              <a:t> </a:t>
            </a:r>
            <a:br>
              <a:rPr lang="fi-FI" altLang="fi-FI" sz="2800" b="0" dirty="0">
                <a:latin typeface="+mn-lt"/>
                <a:ea typeface="Inter" panose="02000503000000020004" pitchFamily="2" charset="0"/>
              </a:rPr>
            </a:br>
            <a:r>
              <a:rPr lang="fi-FI" altLang="fi-FI" sz="2800" err="1">
                <a:latin typeface="+mn-lt"/>
                <a:ea typeface="Inter" panose="02000503000000020004" pitchFamily="2" charset="0"/>
              </a:rPr>
              <a:t>Hur</a:t>
            </a:r>
            <a:r>
              <a:rPr lang="fi-FI" altLang="fi-FI" sz="2800" dirty="0">
                <a:latin typeface="+mn-lt"/>
                <a:ea typeface="Inter" panose="02000503000000020004" pitchFamily="2" charset="0"/>
              </a:rPr>
              <a:t> </a:t>
            </a:r>
            <a:r>
              <a:rPr lang="fi-FI" altLang="fi-FI" sz="2800" err="1">
                <a:latin typeface="+mn-lt"/>
                <a:ea typeface="Inter" panose="02000503000000020004" pitchFamily="2" charset="0"/>
              </a:rPr>
              <a:t>kan</a:t>
            </a:r>
            <a:r>
              <a:rPr lang="fi-FI" altLang="fi-FI" sz="2800" dirty="0">
                <a:latin typeface="+mn-lt"/>
                <a:ea typeface="Inter" panose="02000503000000020004" pitchFamily="2" charset="0"/>
              </a:rPr>
              <a:t> du </a:t>
            </a:r>
            <a:r>
              <a:rPr lang="fi-FI" altLang="fi-FI" sz="2800" err="1">
                <a:latin typeface="+mn-lt"/>
                <a:ea typeface="Inter" panose="02000503000000020004" pitchFamily="2" charset="0"/>
              </a:rPr>
              <a:t>använda</a:t>
            </a:r>
            <a:r>
              <a:rPr lang="fi-FI" altLang="fi-FI" sz="2800" dirty="0">
                <a:latin typeface="+mn-lt"/>
                <a:ea typeface="Inter" panose="02000503000000020004" pitchFamily="2" charset="0"/>
              </a:rPr>
              <a:t> </a:t>
            </a:r>
            <a:r>
              <a:rPr lang="fi-FI" altLang="fi-FI" sz="2800" err="1">
                <a:latin typeface="+mn-lt"/>
                <a:ea typeface="Inter" panose="02000503000000020004" pitchFamily="2" charset="0"/>
              </a:rPr>
              <a:t>innehållet</a:t>
            </a:r>
            <a:r>
              <a:rPr lang="fi-FI" altLang="fi-FI" sz="2800" dirty="0">
                <a:latin typeface="+mn-lt"/>
                <a:ea typeface="Inter" panose="02000503000000020004" pitchFamily="2" charset="0"/>
              </a:rPr>
              <a:t> i </a:t>
            </a:r>
            <a:r>
              <a:rPr lang="fi-FI" altLang="fi-FI" sz="2800" err="1">
                <a:latin typeface="+mn-lt"/>
                <a:ea typeface="Inter" panose="02000503000000020004" pitchFamily="2" charset="0"/>
              </a:rPr>
              <a:t>ditt</a:t>
            </a:r>
            <a:r>
              <a:rPr lang="fi-FI" altLang="fi-FI" sz="2800" dirty="0">
                <a:latin typeface="+mn-lt"/>
                <a:ea typeface="Inter" panose="02000503000000020004" pitchFamily="2" charset="0"/>
              </a:rPr>
              <a:t> </a:t>
            </a:r>
            <a:r>
              <a:rPr lang="fi-FI" altLang="fi-FI" sz="2800" err="1">
                <a:latin typeface="+mn-lt"/>
                <a:ea typeface="Inter" panose="02000503000000020004" pitchFamily="2" charset="0"/>
              </a:rPr>
              <a:t>arbete</a:t>
            </a:r>
            <a:r>
              <a:rPr lang="fi-FI" altLang="fi-FI" sz="2800" dirty="0">
                <a:latin typeface="+mn-lt"/>
                <a:ea typeface="Inter" panose="02000503000000020004" pitchFamily="2" charset="0"/>
              </a:rPr>
              <a:t>?</a:t>
            </a:r>
            <a:r>
              <a:rPr lang="fi-FI" altLang="fi-FI" sz="2800" b="0" dirty="0">
                <a:latin typeface="+mn-lt"/>
                <a:ea typeface="Inter" panose="02000503000000020004" pitchFamily="2" charset="0"/>
              </a:rPr>
              <a:t> </a:t>
            </a:r>
            <a:endParaRPr lang="fi-FI" sz="2800" b="0">
              <a:latin typeface="+mn-lt"/>
              <a:ea typeface="Inter" panose="02000503000000020004" pitchFamily="2" charset="0"/>
              <a:cs typeface="Calibri"/>
            </a:endParaRPr>
          </a:p>
        </p:txBody>
      </p:sp>
    </p:spTree>
    <p:extLst>
      <p:ext uri="{BB962C8B-B14F-4D97-AF65-F5344CB8AC3E}">
        <p14:creationId xmlns:p14="http://schemas.microsoft.com/office/powerpoint/2010/main" val="2819144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Kuvan paikkamerkki 23" descr="Kuva, joka sisältää kohteen vaate, henkilö, farkut, jalkineet&#10;&#10;Kuvaus luotu automaattisesti">
            <a:extLst>
              <a:ext uri="{FF2B5EF4-FFF2-40B4-BE49-F238E27FC236}">
                <a16:creationId xmlns:a16="http://schemas.microsoft.com/office/drawing/2014/main" id="{E086819A-BEE5-1C83-1019-44661E19E683}"/>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8611" r="18611"/>
          <a:stretch>
            <a:fillRect/>
          </a:stretch>
        </p:blipFill>
        <p:spPr/>
      </p:pic>
      <p:sp>
        <p:nvSpPr>
          <p:cNvPr id="11" name="Sisällön paikkamerkki 2">
            <a:extLst>
              <a:ext uri="{FF2B5EF4-FFF2-40B4-BE49-F238E27FC236}">
                <a16:creationId xmlns:a16="http://schemas.microsoft.com/office/drawing/2014/main" id="{250662AE-4119-5FEC-C9E2-8256E206CA62}"/>
              </a:ext>
            </a:extLst>
          </p:cNvPr>
          <p:cNvSpPr txBox="1">
            <a:spLocks/>
          </p:cNvSpPr>
          <p:nvPr/>
        </p:nvSpPr>
        <p:spPr>
          <a:xfrm>
            <a:off x="341517" y="1298794"/>
            <a:ext cx="7486150" cy="2516776"/>
          </a:xfrm>
          <a:prstGeom prst="rect">
            <a:avLst/>
          </a:prstGeom>
          <a:noFill/>
          <a:effectLst/>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sv-SE" sz="1600" dirty="0">
                <a:ea typeface="Inter" panose="02000503000000020004" pitchFamily="2" charset="0"/>
              </a:rPr>
              <a:t>EN NATIONELL WEBBTJÄNST INOM DEN OFFENTLIGA HÄLSO- OCH SJUKVÅRDEN</a:t>
            </a:r>
          </a:p>
          <a:p>
            <a:pPr marL="0" indent="0">
              <a:lnSpc>
                <a:spcPct val="150000"/>
              </a:lnSpc>
              <a:spcBef>
                <a:spcPts val="0"/>
              </a:spcBef>
              <a:buNone/>
            </a:pPr>
            <a:r>
              <a:rPr lang="sv-SE" sz="1600" dirty="0">
                <a:ea typeface="Inter" panose="02000503000000020004" pitchFamily="2" charset="0"/>
              </a:rPr>
              <a:t>HUS Psykiatri ansvarar för att underhålla och utveckla tjänsten</a:t>
            </a:r>
          </a:p>
          <a:p>
            <a:pPr marL="0" indent="0">
              <a:lnSpc>
                <a:spcPct val="150000"/>
              </a:lnSpc>
              <a:spcBef>
                <a:spcPts val="0"/>
              </a:spcBef>
              <a:buNone/>
            </a:pPr>
            <a:r>
              <a:rPr lang="fi-FI" sz="1600" dirty="0" err="1">
                <a:ea typeface="Inter" panose="02000503000000020004" pitchFamily="2" charset="0"/>
              </a:rPr>
              <a:t>Utvecklingssamarbetet</a:t>
            </a:r>
            <a:r>
              <a:rPr lang="fi-FI" sz="1600" dirty="0">
                <a:ea typeface="Inter" panose="02000503000000020004" pitchFamily="2" charset="0"/>
              </a:rPr>
              <a:t> </a:t>
            </a:r>
            <a:r>
              <a:rPr lang="fi-FI" sz="1600" dirty="0" err="1">
                <a:ea typeface="Inter" panose="02000503000000020004" pitchFamily="2" charset="0"/>
              </a:rPr>
              <a:t>omfattar</a:t>
            </a:r>
            <a:r>
              <a:rPr lang="fi-FI" sz="1600" dirty="0">
                <a:ea typeface="Inter" panose="02000503000000020004" pitchFamily="2" charset="0"/>
              </a:rPr>
              <a:t>:</a:t>
            </a:r>
          </a:p>
          <a:p>
            <a:pPr>
              <a:lnSpc>
                <a:spcPct val="150000"/>
              </a:lnSpc>
              <a:spcBef>
                <a:spcPts val="0"/>
              </a:spcBef>
            </a:pPr>
            <a:r>
              <a:rPr lang="fi-FI" sz="1600" dirty="0">
                <a:ea typeface="Inter" panose="02000503000000020004" pitchFamily="2" charset="0"/>
              </a:rPr>
              <a:t>Alla </a:t>
            </a:r>
            <a:r>
              <a:rPr lang="fi-FI" sz="1600" dirty="0" err="1">
                <a:ea typeface="Inter" panose="02000503000000020004" pitchFamily="2" charset="0"/>
              </a:rPr>
              <a:t>välfärdsområden</a:t>
            </a:r>
            <a:r>
              <a:rPr lang="fi-FI" sz="1600" dirty="0">
                <a:ea typeface="Inter" panose="02000503000000020004" pitchFamily="2" charset="0"/>
              </a:rPr>
              <a:t> i Finland</a:t>
            </a:r>
          </a:p>
          <a:p>
            <a:pPr>
              <a:lnSpc>
                <a:spcPct val="150000"/>
              </a:lnSpc>
              <a:spcBef>
                <a:spcPts val="0"/>
              </a:spcBef>
            </a:pPr>
            <a:r>
              <a:rPr lang="fi-FI" sz="1600" dirty="0" err="1">
                <a:ea typeface="Inter" panose="02000503000000020004" pitchFamily="2" charset="0"/>
              </a:rPr>
              <a:t>Flera</a:t>
            </a:r>
            <a:r>
              <a:rPr lang="fi-FI" sz="1600" dirty="0">
                <a:ea typeface="Inter" panose="02000503000000020004" pitchFamily="2" charset="0"/>
              </a:rPr>
              <a:t> </a:t>
            </a:r>
            <a:r>
              <a:rPr lang="fi-FI" sz="1600" dirty="0" err="1">
                <a:ea typeface="Inter" panose="02000503000000020004" pitchFamily="2" charset="0"/>
              </a:rPr>
              <a:t>organisationer</a:t>
            </a:r>
            <a:endParaRPr lang="fi-FI" sz="1600" dirty="0">
              <a:ea typeface="Inter" panose="02000503000000020004" pitchFamily="2" charset="0"/>
            </a:endParaRPr>
          </a:p>
          <a:p>
            <a:pPr>
              <a:lnSpc>
                <a:spcPct val="150000"/>
              </a:lnSpc>
              <a:spcBef>
                <a:spcPts val="0"/>
              </a:spcBef>
            </a:pPr>
            <a:r>
              <a:rPr lang="fi-FI" sz="1600" dirty="0" err="1">
                <a:ea typeface="Inter" panose="02000503000000020004" pitchFamily="2" charset="0"/>
              </a:rPr>
              <a:t>Erfarenhetsexperter</a:t>
            </a:r>
            <a:endParaRPr lang="fi-FI" sz="1600" cap="all" dirty="0">
              <a:solidFill>
                <a:srgbClr val="000000"/>
              </a:solidFill>
              <a:ea typeface="Inter" panose="02000503000000020004" pitchFamily="2" charset="0"/>
              <a:cs typeface="Calibri" panose="020F0502020204030204"/>
            </a:endParaRPr>
          </a:p>
        </p:txBody>
      </p:sp>
      <p:pic>
        <p:nvPicPr>
          <p:cNvPr id="12" name="Kuvan paikkamerkki 23" descr="Kuva, joka sisältää kohteen vaate, henkilö, farkut, jalkineet&#10;&#10;Kuvaus luotu automaattisesti">
            <a:extLst>
              <a:ext uri="{FF2B5EF4-FFF2-40B4-BE49-F238E27FC236}">
                <a16:creationId xmlns:a16="http://schemas.microsoft.com/office/drawing/2014/main" id="{E086819A-BEE5-1C83-1019-44661E19E683}"/>
              </a:ext>
            </a:extLst>
          </p:cNvPr>
          <p:cNvPicPr>
            <a:picLocks noChangeAspect="1"/>
          </p:cNvPicPr>
          <p:nvPr/>
        </p:nvPicPr>
        <p:blipFill>
          <a:blip r:embed="rId3">
            <a:extLst>
              <a:ext uri="{28A0092B-C50C-407E-A947-70E740481C1C}">
                <a14:useLocalDpi xmlns:a14="http://schemas.microsoft.com/office/drawing/2010/main" val="0"/>
              </a:ext>
            </a:extLst>
          </a:blip>
          <a:srcRect l="18611" r="18611"/>
          <a:stretch>
            <a:fillRect/>
          </a:stretch>
        </p:blipFill>
        <p:spPr>
          <a:xfrm>
            <a:off x="8250483" y="365125"/>
            <a:ext cx="3600000" cy="3600000"/>
          </a:xfrm>
          <a:prstGeom prst="ellipse">
            <a:avLst/>
          </a:prstGeom>
        </p:spPr>
      </p:pic>
      <p:sp>
        <p:nvSpPr>
          <p:cNvPr id="13" name="Otsikko 1">
            <a:extLst>
              <a:ext uri="{FF2B5EF4-FFF2-40B4-BE49-F238E27FC236}">
                <a16:creationId xmlns:a16="http://schemas.microsoft.com/office/drawing/2014/main" id="{0ED54E7B-2BAD-0CB4-6702-0A161BCD2884}"/>
              </a:ext>
            </a:extLst>
          </p:cNvPr>
          <p:cNvSpPr>
            <a:spLocks noGrp="1"/>
          </p:cNvSpPr>
          <p:nvPr>
            <p:ph type="title"/>
          </p:nvPr>
        </p:nvSpPr>
        <p:spPr>
          <a:xfrm>
            <a:off x="317937" y="1"/>
            <a:ext cx="7237895" cy="1690688"/>
          </a:xfrm>
        </p:spPr>
        <p:txBody>
          <a:bodyPr/>
          <a:lstStyle/>
          <a:p>
            <a:r>
              <a:rPr lang="fi-FI" sz="3600" dirty="0" err="1">
                <a:solidFill>
                  <a:schemeClr val="accent2"/>
                </a:solidFill>
                <a:latin typeface="Georgia Pro"/>
              </a:rPr>
              <a:t>Vad</a:t>
            </a:r>
            <a:r>
              <a:rPr lang="fi-FI" sz="3600" dirty="0">
                <a:solidFill>
                  <a:schemeClr val="accent2"/>
                </a:solidFill>
                <a:latin typeface="Georgia Pro"/>
              </a:rPr>
              <a:t> </a:t>
            </a:r>
            <a:r>
              <a:rPr lang="fi-FI" sz="3600" dirty="0" err="1">
                <a:solidFill>
                  <a:schemeClr val="accent2"/>
                </a:solidFill>
                <a:latin typeface="Georgia Pro"/>
              </a:rPr>
              <a:t>är</a:t>
            </a:r>
            <a:r>
              <a:rPr lang="fi-FI" sz="3600" dirty="0">
                <a:solidFill>
                  <a:schemeClr val="accent2"/>
                </a:solidFill>
                <a:latin typeface="Georgia Pro"/>
              </a:rPr>
              <a:t> Psykporten.fi?</a:t>
            </a:r>
            <a:endParaRPr lang="fi-FI" dirty="0"/>
          </a:p>
        </p:txBody>
      </p:sp>
      <p:grpSp>
        <p:nvGrpSpPr>
          <p:cNvPr id="14" name="Ryhmä 13">
            <a:extLst>
              <a:ext uri="{FF2B5EF4-FFF2-40B4-BE49-F238E27FC236}">
                <a16:creationId xmlns:a16="http://schemas.microsoft.com/office/drawing/2014/main" id="{D03CC0C1-9A38-05FF-BB91-DF7FCBCB47C9}"/>
              </a:ext>
            </a:extLst>
          </p:cNvPr>
          <p:cNvGrpSpPr/>
          <p:nvPr/>
        </p:nvGrpSpPr>
        <p:grpSpPr>
          <a:xfrm>
            <a:off x="952682" y="5202189"/>
            <a:ext cx="5592314" cy="646331"/>
            <a:chOff x="952682" y="5198770"/>
            <a:chExt cx="5592314" cy="646331"/>
          </a:xfrm>
        </p:grpSpPr>
        <p:sp>
          <p:nvSpPr>
            <p:cNvPr id="15" name="Tekstiruutu 14">
              <a:extLst>
                <a:ext uri="{FF2B5EF4-FFF2-40B4-BE49-F238E27FC236}">
                  <a16:creationId xmlns:a16="http://schemas.microsoft.com/office/drawing/2014/main" id="{0286DDEF-E4B9-11B4-9931-FAE16E24E39A}"/>
                </a:ext>
              </a:extLst>
            </p:cNvPr>
            <p:cNvSpPr txBox="1"/>
            <p:nvPr/>
          </p:nvSpPr>
          <p:spPr>
            <a:xfrm>
              <a:off x="3366688" y="5298353"/>
              <a:ext cx="13583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1200" b="1" dirty="0" err="1">
                  <a:solidFill>
                    <a:schemeClr val="accent2"/>
                  </a:solidFill>
                  <a:ea typeface="Calibri"/>
                  <a:cs typeface="Calibri"/>
                </a:rPr>
                <a:t>Kostnadsfri</a:t>
              </a:r>
              <a:endParaRPr lang="fi-FI" sz="1200" b="1" dirty="0">
                <a:solidFill>
                  <a:schemeClr val="accent2"/>
                </a:solidFill>
                <a:ea typeface="Calibri"/>
                <a:cs typeface="Calibri"/>
              </a:endParaRPr>
            </a:p>
            <a:p>
              <a:pPr algn="ctr"/>
              <a:r>
                <a:rPr lang="fi-FI" sz="1200" b="1" dirty="0" err="1">
                  <a:solidFill>
                    <a:schemeClr val="accent2"/>
                  </a:solidFill>
                  <a:ea typeface="Calibri"/>
                  <a:cs typeface="Calibri"/>
                </a:rPr>
                <a:t>tjänst</a:t>
              </a:r>
              <a:endParaRPr lang="fi-FI" sz="1200" b="1" dirty="0">
                <a:solidFill>
                  <a:schemeClr val="accent2"/>
                </a:solidFill>
                <a:ea typeface="Calibri"/>
                <a:cs typeface="Calibri"/>
              </a:endParaRPr>
            </a:p>
          </p:txBody>
        </p:sp>
        <p:sp>
          <p:nvSpPr>
            <p:cNvPr id="16" name="Tekstiruutu 15">
              <a:extLst>
                <a:ext uri="{FF2B5EF4-FFF2-40B4-BE49-F238E27FC236}">
                  <a16:creationId xmlns:a16="http://schemas.microsoft.com/office/drawing/2014/main" id="{B9104448-878F-1FBE-0665-23E879F3CD5A}"/>
                </a:ext>
              </a:extLst>
            </p:cNvPr>
            <p:cNvSpPr txBox="1"/>
            <p:nvPr/>
          </p:nvSpPr>
          <p:spPr>
            <a:xfrm>
              <a:off x="5186649" y="5309208"/>
              <a:ext cx="13583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1200" b="1" dirty="0" err="1">
                  <a:solidFill>
                    <a:schemeClr val="accent2"/>
                  </a:solidFill>
                  <a:ea typeface="Calibri"/>
                  <a:cs typeface="Calibri"/>
                </a:rPr>
                <a:t>Tillgänglig</a:t>
              </a:r>
              <a:r>
                <a:rPr lang="fi-FI" sz="1200" b="1" dirty="0">
                  <a:solidFill>
                    <a:schemeClr val="accent2"/>
                  </a:solidFill>
                  <a:ea typeface="Calibri"/>
                  <a:cs typeface="Calibri"/>
                </a:rPr>
                <a:t> för alla </a:t>
              </a:r>
            </a:p>
            <a:p>
              <a:pPr algn="ctr"/>
              <a:r>
                <a:rPr lang="fi-FI" sz="1200" b="1" dirty="0">
                  <a:solidFill>
                    <a:schemeClr val="accent2"/>
                  </a:solidFill>
                  <a:ea typeface="Calibri"/>
                  <a:cs typeface="Calibri"/>
                </a:rPr>
                <a:t>24/7</a:t>
              </a:r>
            </a:p>
          </p:txBody>
        </p:sp>
        <p:sp>
          <p:nvSpPr>
            <p:cNvPr id="17" name="Tekstiruutu 16">
              <a:extLst>
                <a:ext uri="{FF2B5EF4-FFF2-40B4-BE49-F238E27FC236}">
                  <a16:creationId xmlns:a16="http://schemas.microsoft.com/office/drawing/2014/main" id="{D6FC8D7D-BC32-2202-DEE2-6F2854EAD5FB}"/>
                </a:ext>
              </a:extLst>
            </p:cNvPr>
            <p:cNvSpPr txBox="1"/>
            <p:nvPr/>
          </p:nvSpPr>
          <p:spPr>
            <a:xfrm>
              <a:off x="952682" y="5198770"/>
              <a:ext cx="18950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1200" b="1" dirty="0" err="1">
                  <a:solidFill>
                    <a:schemeClr val="accent2"/>
                  </a:solidFill>
                  <a:ea typeface="Calibri"/>
                  <a:cs typeface="Calibri"/>
                </a:rPr>
                <a:t>Pålitlig</a:t>
              </a:r>
              <a:r>
                <a:rPr lang="fi-FI" sz="1200" b="1" dirty="0">
                  <a:solidFill>
                    <a:schemeClr val="accent2"/>
                  </a:solidFill>
                  <a:ea typeface="Calibri"/>
                  <a:cs typeface="Calibri"/>
                </a:rPr>
                <a:t> </a:t>
              </a:r>
              <a:r>
                <a:rPr lang="fi-FI" sz="1200" b="1" dirty="0" err="1">
                  <a:solidFill>
                    <a:schemeClr val="accent2"/>
                  </a:solidFill>
                  <a:ea typeface="Calibri"/>
                  <a:cs typeface="Calibri"/>
                </a:rPr>
                <a:t>hjälp</a:t>
              </a:r>
              <a:r>
                <a:rPr lang="fi-FI" sz="1200" b="1" dirty="0">
                  <a:solidFill>
                    <a:schemeClr val="accent2"/>
                  </a:solidFill>
                  <a:ea typeface="Calibri"/>
                  <a:cs typeface="Calibri"/>
                </a:rPr>
                <a:t> </a:t>
              </a:r>
            </a:p>
            <a:p>
              <a:pPr algn="ctr"/>
              <a:r>
                <a:rPr lang="fi-FI" sz="1200" b="1" dirty="0" err="1">
                  <a:solidFill>
                    <a:schemeClr val="accent2"/>
                  </a:solidFill>
                  <a:ea typeface="Calibri"/>
                  <a:cs typeface="Calibri"/>
                </a:rPr>
                <a:t>oberoende</a:t>
              </a:r>
              <a:r>
                <a:rPr lang="fi-FI" sz="1200" b="1" dirty="0">
                  <a:solidFill>
                    <a:schemeClr val="accent2"/>
                  </a:solidFill>
                  <a:ea typeface="Calibri"/>
                  <a:cs typeface="Calibri"/>
                </a:rPr>
                <a:t> av </a:t>
              </a:r>
            </a:p>
            <a:p>
              <a:pPr algn="ctr"/>
              <a:r>
                <a:rPr lang="fi-FI" sz="1200" b="1" dirty="0" err="1">
                  <a:solidFill>
                    <a:schemeClr val="accent2"/>
                  </a:solidFill>
                  <a:ea typeface="Calibri"/>
                  <a:cs typeface="Calibri"/>
                </a:rPr>
                <a:t>tid</a:t>
              </a:r>
              <a:r>
                <a:rPr lang="fi-FI" sz="1200" b="1" dirty="0">
                  <a:solidFill>
                    <a:schemeClr val="accent2"/>
                  </a:solidFill>
                  <a:ea typeface="Calibri"/>
                  <a:cs typeface="Calibri"/>
                </a:rPr>
                <a:t> </a:t>
              </a:r>
              <a:r>
                <a:rPr lang="fi-FI" sz="1200" b="1" dirty="0" err="1">
                  <a:solidFill>
                    <a:schemeClr val="accent2"/>
                  </a:solidFill>
                  <a:ea typeface="Calibri"/>
                  <a:cs typeface="Calibri"/>
                </a:rPr>
                <a:t>och</a:t>
              </a:r>
              <a:r>
                <a:rPr lang="fi-FI" sz="1200" b="1" dirty="0">
                  <a:solidFill>
                    <a:schemeClr val="accent2"/>
                  </a:solidFill>
                  <a:ea typeface="Calibri"/>
                  <a:cs typeface="Calibri"/>
                </a:rPr>
                <a:t> </a:t>
              </a:r>
              <a:r>
                <a:rPr lang="fi-FI" sz="1200" b="1" dirty="0" err="1">
                  <a:solidFill>
                    <a:schemeClr val="accent2"/>
                  </a:solidFill>
                  <a:ea typeface="Calibri"/>
                  <a:cs typeface="Calibri"/>
                </a:rPr>
                <a:t>plats</a:t>
              </a:r>
              <a:endParaRPr lang="fi-FI" sz="1200" b="1" dirty="0">
                <a:solidFill>
                  <a:schemeClr val="accent2"/>
                </a:solidFill>
                <a:ea typeface="Calibri"/>
                <a:cs typeface="Calibri"/>
              </a:endParaRPr>
            </a:p>
          </p:txBody>
        </p:sp>
      </p:grpSp>
      <p:grpSp>
        <p:nvGrpSpPr>
          <p:cNvPr id="18" name="Ryhmä 17">
            <a:extLst>
              <a:ext uri="{FF2B5EF4-FFF2-40B4-BE49-F238E27FC236}">
                <a16:creationId xmlns:a16="http://schemas.microsoft.com/office/drawing/2014/main" id="{3765BB1C-B39D-0C69-90B4-E4C4016D48D7}"/>
              </a:ext>
            </a:extLst>
          </p:cNvPr>
          <p:cNvGrpSpPr/>
          <p:nvPr/>
        </p:nvGrpSpPr>
        <p:grpSpPr>
          <a:xfrm>
            <a:off x="1293421" y="3892281"/>
            <a:ext cx="5043557" cy="1283568"/>
            <a:chOff x="1293421" y="3891455"/>
            <a:chExt cx="5043557" cy="1283568"/>
          </a:xfrm>
        </p:grpSpPr>
        <p:pic>
          <p:nvPicPr>
            <p:cNvPr id="29" name="Kuva 28" descr="Kello tasaisella täytöllä">
              <a:extLst>
                <a:ext uri="{FF2B5EF4-FFF2-40B4-BE49-F238E27FC236}">
                  <a16:creationId xmlns:a16="http://schemas.microsoft.com/office/drawing/2014/main" id="{D3277341-EA6D-A8FC-9B1D-33FF879A48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93421" y="4260623"/>
              <a:ext cx="914400" cy="914400"/>
            </a:xfrm>
            <a:prstGeom prst="rect">
              <a:avLst/>
            </a:prstGeom>
          </p:spPr>
        </p:pic>
        <p:grpSp>
          <p:nvGrpSpPr>
            <p:cNvPr id="30" name="Ryhmä 29">
              <a:extLst>
                <a:ext uri="{FF2B5EF4-FFF2-40B4-BE49-F238E27FC236}">
                  <a16:creationId xmlns:a16="http://schemas.microsoft.com/office/drawing/2014/main" id="{B3025DF8-2BF6-A0F5-7E81-6D869B5A0B7E}"/>
                </a:ext>
              </a:extLst>
            </p:cNvPr>
            <p:cNvGrpSpPr/>
            <p:nvPr/>
          </p:nvGrpSpPr>
          <p:grpSpPr>
            <a:xfrm>
              <a:off x="5422578" y="4243058"/>
              <a:ext cx="914400" cy="914400"/>
              <a:chOff x="5422578" y="4243058"/>
              <a:chExt cx="914400" cy="914400"/>
            </a:xfrm>
          </p:grpSpPr>
          <p:pic>
            <p:nvPicPr>
              <p:cNvPr id="33" name="Kuva 32" descr="Sydänlukko tasaisella täytöllä">
                <a:extLst>
                  <a:ext uri="{FF2B5EF4-FFF2-40B4-BE49-F238E27FC236}">
                    <a16:creationId xmlns:a16="http://schemas.microsoft.com/office/drawing/2014/main" id="{C8B6B2C4-7C1D-2294-738E-BF9B99C6EA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22578" y="4243058"/>
                <a:ext cx="914400" cy="914400"/>
              </a:xfrm>
              <a:prstGeom prst="rect">
                <a:avLst/>
              </a:prstGeom>
            </p:spPr>
          </p:pic>
          <p:sp>
            <p:nvSpPr>
              <p:cNvPr id="34" name="Suorakulmio 33">
                <a:extLst>
                  <a:ext uri="{FF2B5EF4-FFF2-40B4-BE49-F238E27FC236}">
                    <a16:creationId xmlns:a16="http://schemas.microsoft.com/office/drawing/2014/main" id="{611130E3-AB52-F187-09DA-0EA0D1559F1F}"/>
                  </a:ext>
                </a:extLst>
              </p:cNvPr>
              <p:cNvSpPr/>
              <p:nvPr/>
            </p:nvSpPr>
            <p:spPr>
              <a:xfrm rot="20845737">
                <a:off x="6002356" y="4469754"/>
                <a:ext cx="144000" cy="108000"/>
              </a:xfrm>
              <a:prstGeom prst="rect">
                <a:avLst/>
              </a:prstGeom>
              <a:solidFill>
                <a:srgbClr val="FFFA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pic>
          <p:nvPicPr>
            <p:cNvPr id="31" name="Kuva 30" descr="Maapallo: Amerikka tasaisella täytöllä">
              <a:extLst>
                <a:ext uri="{FF2B5EF4-FFF2-40B4-BE49-F238E27FC236}">
                  <a16:creationId xmlns:a16="http://schemas.microsoft.com/office/drawing/2014/main" id="{AC2DCFE9-6756-BDB1-CD7F-BFFFCEF2BD3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95832" y="3891455"/>
              <a:ext cx="914400" cy="914400"/>
            </a:xfrm>
            <a:prstGeom prst="rect">
              <a:avLst/>
            </a:prstGeom>
          </p:spPr>
        </p:pic>
        <p:sp>
          <p:nvSpPr>
            <p:cNvPr id="32" name="Tekstiruutu 31">
              <a:extLst>
                <a:ext uri="{FF2B5EF4-FFF2-40B4-BE49-F238E27FC236}">
                  <a16:creationId xmlns:a16="http://schemas.microsoft.com/office/drawing/2014/main" id="{04308698-D353-D20D-F665-20FCABA32761}"/>
                </a:ext>
              </a:extLst>
            </p:cNvPr>
            <p:cNvSpPr txBox="1"/>
            <p:nvPr/>
          </p:nvSpPr>
          <p:spPr>
            <a:xfrm>
              <a:off x="3509073" y="4141795"/>
              <a:ext cx="1098378" cy="1015663"/>
            </a:xfrm>
            <a:prstGeom prst="rect">
              <a:avLst/>
            </a:prstGeom>
            <a:noFill/>
          </p:spPr>
          <p:txBody>
            <a:bodyPr wrap="none" rtlCol="0">
              <a:spAutoFit/>
            </a:bodyPr>
            <a:lstStyle/>
            <a:p>
              <a:r>
                <a:rPr lang="fi-FI" sz="6000" dirty="0">
                  <a:solidFill>
                    <a:schemeClr val="accent2"/>
                  </a:solidFill>
                  <a:latin typeface="Bahnschrift SemiLight" panose="020B0502040204020203" pitchFamily="34" charset="0"/>
                </a:rPr>
                <a:t>0€</a:t>
              </a:r>
            </a:p>
          </p:txBody>
        </p:sp>
      </p:grpSp>
      <p:sp>
        <p:nvSpPr>
          <p:cNvPr id="35" name="Tekstin paikkamerkki 4">
            <a:extLst>
              <a:ext uri="{FF2B5EF4-FFF2-40B4-BE49-F238E27FC236}">
                <a16:creationId xmlns:a16="http://schemas.microsoft.com/office/drawing/2014/main" id="{C085266C-806B-65F8-B7D4-8627BF42E712}"/>
              </a:ext>
            </a:extLst>
          </p:cNvPr>
          <p:cNvSpPr>
            <a:spLocks noGrp="1"/>
          </p:cNvSpPr>
          <p:nvPr>
            <p:ph type="body" sz="quarter" idx="14"/>
          </p:nvPr>
        </p:nvSpPr>
        <p:spPr>
          <a:xfrm>
            <a:off x="8156939" y="4263357"/>
            <a:ext cx="3911547" cy="1715602"/>
          </a:xfrm>
        </p:spPr>
        <p:txBody>
          <a:bodyPr>
            <a:normAutofit/>
          </a:bodyPr>
          <a:lstStyle/>
          <a:p>
            <a:pPr marL="48895"/>
            <a:r>
              <a:rPr lang="fi-FI" sz="2000" dirty="0" err="1">
                <a:latin typeface="Inter" panose="02000503000000020004" pitchFamily="2" charset="0"/>
                <a:ea typeface="Inter" panose="02000503000000020004" pitchFamily="2" charset="0"/>
              </a:rPr>
              <a:t>Besökare</a:t>
            </a:r>
            <a:endParaRPr lang="fi-FI" sz="2000" dirty="0">
              <a:latin typeface="Inter" panose="02000503000000020004" pitchFamily="2" charset="0"/>
              <a:ea typeface="Inter" panose="02000503000000020004" pitchFamily="2" charset="0"/>
            </a:endParaRPr>
          </a:p>
          <a:p>
            <a:pPr marL="48895"/>
            <a:r>
              <a:rPr lang="fi-FI" sz="2000" dirty="0" err="1">
                <a:latin typeface="Inter" panose="02000503000000020004" pitchFamily="2" charset="0"/>
                <a:ea typeface="Inter" panose="02000503000000020004" pitchFamily="2" charset="0"/>
              </a:rPr>
              <a:t>Över</a:t>
            </a:r>
            <a:r>
              <a:rPr lang="fi-FI" sz="2000" dirty="0">
                <a:latin typeface="Inter" panose="02000503000000020004" pitchFamily="2" charset="0"/>
                <a:ea typeface="Inter" panose="02000503000000020004" pitchFamily="2" charset="0"/>
              </a:rPr>
              <a:t> 3 </a:t>
            </a:r>
            <a:r>
              <a:rPr lang="fi-FI" sz="2000" dirty="0" err="1">
                <a:latin typeface="Inter" panose="02000503000000020004" pitchFamily="2" charset="0"/>
                <a:ea typeface="Inter" panose="02000503000000020004" pitchFamily="2" charset="0"/>
              </a:rPr>
              <a:t>miljoner</a:t>
            </a:r>
            <a:r>
              <a:rPr lang="fi-FI" sz="2000" dirty="0">
                <a:latin typeface="Inter" panose="02000503000000020004" pitchFamily="2" charset="0"/>
                <a:ea typeface="Inter" panose="02000503000000020004" pitchFamily="2" charset="0"/>
              </a:rPr>
              <a:t> per </a:t>
            </a:r>
            <a:r>
              <a:rPr lang="fi-FI" sz="2000" dirty="0" err="1">
                <a:latin typeface="Inter" panose="02000503000000020004" pitchFamily="2" charset="0"/>
                <a:ea typeface="Inter" panose="02000503000000020004" pitchFamily="2" charset="0"/>
              </a:rPr>
              <a:t>år</a:t>
            </a:r>
            <a:endParaRPr lang="fi-FI" sz="2000" dirty="0">
              <a:latin typeface="Inter" panose="02000503000000020004" pitchFamily="2" charset="0"/>
              <a:ea typeface="Inter" panose="02000503000000020004" pitchFamily="2" charset="0"/>
            </a:endParaRPr>
          </a:p>
          <a:p>
            <a:pPr marL="48895" algn="ctr"/>
            <a:r>
              <a:rPr lang="fi-FI" sz="2000" i="0" dirty="0" err="1">
                <a:latin typeface="Inter" panose="02000503000000020004" pitchFamily="2" charset="0"/>
                <a:ea typeface="Inter" panose="02000503000000020004" pitchFamily="2" charset="0"/>
              </a:rPr>
              <a:t>Över</a:t>
            </a:r>
            <a:r>
              <a:rPr lang="fi-FI" sz="2000" i="0" dirty="0">
                <a:latin typeface="Inter" panose="02000503000000020004" pitchFamily="2" charset="0"/>
                <a:ea typeface="Inter" panose="02000503000000020004" pitchFamily="2" charset="0"/>
              </a:rPr>
              <a:t> 10 000 </a:t>
            </a:r>
            <a:r>
              <a:rPr lang="fi-FI" sz="2000" i="0" dirty="0" err="1">
                <a:latin typeface="Inter" panose="02000503000000020004" pitchFamily="2" charset="0"/>
                <a:ea typeface="Inter" panose="02000503000000020004" pitchFamily="2" charset="0"/>
              </a:rPr>
              <a:t>dagligen</a:t>
            </a:r>
            <a:endParaRPr lang="fi-FI" sz="2000" i="0" dirty="0">
              <a:latin typeface="Inter" panose="02000503000000020004" pitchFamily="2" charset="0"/>
              <a:ea typeface="Inter" panose="02000503000000020004" pitchFamily="2" charset="0"/>
            </a:endParaRPr>
          </a:p>
        </p:txBody>
      </p:sp>
      <p:sp>
        <p:nvSpPr>
          <p:cNvPr id="36" name="Tekstiruutu 35">
            <a:extLst>
              <a:ext uri="{FF2B5EF4-FFF2-40B4-BE49-F238E27FC236}">
                <a16:creationId xmlns:a16="http://schemas.microsoft.com/office/drawing/2014/main" id="{F8A0EA9B-10E1-64C2-E0AE-C5E24D92C97E}"/>
              </a:ext>
            </a:extLst>
          </p:cNvPr>
          <p:cNvSpPr txBox="1"/>
          <p:nvPr/>
        </p:nvSpPr>
        <p:spPr>
          <a:xfrm>
            <a:off x="1038846" y="6122609"/>
            <a:ext cx="6038833" cy="584775"/>
          </a:xfrm>
          <a:prstGeom prst="rect">
            <a:avLst/>
          </a:prstGeom>
          <a:noFill/>
        </p:spPr>
        <p:txBody>
          <a:bodyPr wrap="none" lIns="91440" tIns="45720" rIns="91440" bIns="45720" rtlCol="0" anchor="t">
            <a:spAutoFit/>
          </a:bodyPr>
          <a:lstStyle/>
          <a:p>
            <a:pPr algn="ctr"/>
            <a:r>
              <a:rPr lang="fi-FI" sz="1600" dirty="0" err="1">
                <a:ea typeface="Inter" panose="02000503000000020004" pitchFamily="2" charset="0"/>
              </a:rPr>
              <a:t>Tjänsten</a:t>
            </a:r>
            <a:r>
              <a:rPr lang="fi-FI" sz="1600" dirty="0">
                <a:ea typeface="Inter" panose="02000503000000020004" pitchFamily="2" charset="0"/>
              </a:rPr>
              <a:t> </a:t>
            </a:r>
            <a:r>
              <a:rPr lang="fi-FI" sz="1600" dirty="0" err="1">
                <a:ea typeface="Inter" panose="02000503000000020004" pitchFamily="2" charset="0"/>
              </a:rPr>
              <a:t>finns</a:t>
            </a:r>
            <a:r>
              <a:rPr lang="fi-FI" sz="1600" dirty="0">
                <a:ea typeface="Inter" panose="02000503000000020004" pitchFamily="2" charset="0"/>
              </a:rPr>
              <a:t> </a:t>
            </a:r>
            <a:r>
              <a:rPr lang="fi-FI" sz="1600" dirty="0" err="1">
                <a:ea typeface="Inter" panose="02000503000000020004" pitchFamily="2" charset="0"/>
              </a:rPr>
              <a:t>på</a:t>
            </a:r>
            <a:r>
              <a:rPr lang="fi-FI" sz="1600" dirty="0">
                <a:ea typeface="Inter" panose="02000503000000020004" pitchFamily="2" charset="0"/>
              </a:rPr>
              <a:t> </a:t>
            </a:r>
            <a:r>
              <a:rPr lang="fi-FI" sz="1600" dirty="0" err="1">
                <a:ea typeface="Inter" panose="02000503000000020004" pitchFamily="2" charset="0"/>
              </a:rPr>
              <a:t>finska</a:t>
            </a:r>
            <a:r>
              <a:rPr lang="fi-FI" sz="1600" dirty="0">
                <a:ea typeface="Inter" panose="02000503000000020004" pitchFamily="2" charset="0"/>
              </a:rPr>
              <a:t>: Mielenterveystalo.fi</a:t>
            </a:r>
          </a:p>
          <a:p>
            <a:pPr algn="ctr"/>
            <a:r>
              <a:rPr lang="sv-SE" sz="1600" dirty="0">
                <a:ea typeface="Inter" panose="02000503000000020004" pitchFamily="2" charset="0"/>
              </a:rPr>
              <a:t>Allt material översätts alltid till svenska, men publiceras först på finska.</a:t>
            </a:r>
            <a:endParaRPr lang="fi-FI" dirty="0">
              <a:solidFill>
                <a:srgbClr val="FF0000"/>
              </a:solidFill>
              <a:ea typeface="Inter" panose="02000503000000020004" pitchFamily="2" charset="0"/>
            </a:endParaRPr>
          </a:p>
        </p:txBody>
      </p:sp>
    </p:spTree>
    <p:extLst>
      <p:ext uri="{BB962C8B-B14F-4D97-AF65-F5344CB8AC3E}">
        <p14:creationId xmlns:p14="http://schemas.microsoft.com/office/powerpoint/2010/main" val="3251733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1">
            <a:extLst>
              <a:ext uri="{FF2B5EF4-FFF2-40B4-BE49-F238E27FC236}">
                <a16:creationId xmlns:a16="http://schemas.microsoft.com/office/drawing/2014/main" id="{47EAEFD0-E96E-72FC-EECE-9C44A87ADDF8}"/>
              </a:ext>
            </a:extLst>
          </p:cNvPr>
          <p:cNvSpPr>
            <a:spLocks noGrp="1"/>
          </p:cNvSpPr>
          <p:nvPr>
            <p:ph type="title"/>
          </p:nvPr>
        </p:nvSpPr>
        <p:spPr>
          <a:xfrm>
            <a:off x="317937" y="1"/>
            <a:ext cx="7512036" cy="1690688"/>
          </a:xfrm>
        </p:spPr>
        <p:txBody>
          <a:bodyPr/>
          <a:lstStyle/>
          <a:p>
            <a:r>
              <a:rPr lang="fi-FI" sz="3600" dirty="0" err="1">
                <a:solidFill>
                  <a:schemeClr val="accent2"/>
                </a:solidFill>
                <a:latin typeface="Georgia Pro"/>
              </a:rPr>
              <a:t>Vem</a:t>
            </a:r>
            <a:r>
              <a:rPr lang="fi-FI" sz="3600" dirty="0">
                <a:solidFill>
                  <a:schemeClr val="accent2"/>
                </a:solidFill>
                <a:latin typeface="Georgia Pro"/>
              </a:rPr>
              <a:t> </a:t>
            </a:r>
            <a:r>
              <a:rPr lang="fi-FI" sz="3600" dirty="0" err="1">
                <a:solidFill>
                  <a:schemeClr val="accent2"/>
                </a:solidFill>
                <a:latin typeface="Georgia Pro"/>
              </a:rPr>
              <a:t>är</a:t>
            </a:r>
            <a:r>
              <a:rPr lang="fi-FI" sz="3600" dirty="0">
                <a:solidFill>
                  <a:schemeClr val="accent2"/>
                </a:solidFill>
                <a:latin typeface="Georgia Pro"/>
              </a:rPr>
              <a:t> </a:t>
            </a:r>
            <a:r>
              <a:rPr lang="fi-FI" sz="3600" dirty="0" err="1">
                <a:solidFill>
                  <a:schemeClr val="accent2"/>
                </a:solidFill>
                <a:latin typeface="Georgia Pro"/>
              </a:rPr>
              <a:t>tjänsten</a:t>
            </a:r>
            <a:r>
              <a:rPr lang="fi-FI" sz="3600" dirty="0">
                <a:solidFill>
                  <a:schemeClr val="accent2"/>
                </a:solidFill>
                <a:latin typeface="Georgia Pro"/>
              </a:rPr>
              <a:t> </a:t>
            </a:r>
            <a:r>
              <a:rPr lang="fi-FI" sz="3600" dirty="0" err="1">
                <a:solidFill>
                  <a:schemeClr val="accent2"/>
                </a:solidFill>
                <a:latin typeface="Georgia Pro"/>
              </a:rPr>
              <a:t>avsedd</a:t>
            </a:r>
            <a:r>
              <a:rPr lang="fi-FI" sz="3600" dirty="0">
                <a:solidFill>
                  <a:schemeClr val="accent2"/>
                </a:solidFill>
                <a:latin typeface="Georgia Pro"/>
              </a:rPr>
              <a:t> för?</a:t>
            </a:r>
            <a:endParaRPr lang="fi-FI" dirty="0"/>
          </a:p>
        </p:txBody>
      </p:sp>
      <p:sp>
        <p:nvSpPr>
          <p:cNvPr id="23" name="Tekstin paikkamerkki 4">
            <a:extLst>
              <a:ext uri="{FF2B5EF4-FFF2-40B4-BE49-F238E27FC236}">
                <a16:creationId xmlns:a16="http://schemas.microsoft.com/office/drawing/2014/main" id="{80CF8311-1DA9-DC36-255B-9E69D9AF63E7}"/>
              </a:ext>
            </a:extLst>
          </p:cNvPr>
          <p:cNvSpPr>
            <a:spLocks noGrp="1"/>
          </p:cNvSpPr>
          <p:nvPr>
            <p:ph type="body" sz="quarter" idx="14"/>
          </p:nvPr>
        </p:nvSpPr>
        <p:spPr>
          <a:xfrm>
            <a:off x="8250483" y="4091441"/>
            <a:ext cx="3600000" cy="2033654"/>
          </a:xfrm>
        </p:spPr>
        <p:txBody>
          <a:bodyPr>
            <a:normAutofit/>
          </a:bodyPr>
          <a:lstStyle/>
          <a:p>
            <a:pPr marL="48895"/>
            <a:r>
              <a:rPr lang="sv-SE" sz="2000" dirty="0">
                <a:latin typeface="Inter" panose="02000503000000020004" pitchFamily="2" charset="0"/>
                <a:ea typeface="Inter" panose="02000503000000020004" pitchFamily="2" charset="0"/>
              </a:rPr>
              <a:t>Hjälp för psykiska symtom och belastande livssituationer</a:t>
            </a:r>
            <a:endParaRPr lang="fi-FI" sz="2000" dirty="0">
              <a:latin typeface="Inter" panose="02000503000000020004" pitchFamily="2" charset="0"/>
              <a:ea typeface="Inter" panose="02000503000000020004" pitchFamily="2" charset="0"/>
            </a:endParaRPr>
          </a:p>
        </p:txBody>
      </p:sp>
      <p:pic>
        <p:nvPicPr>
          <p:cNvPr id="37" name="Kuvan paikkamerkki 36" descr="Kuva, joka sisältää kohteen henkilö, vaate, taivas, pilvi&#10;&#10;Kuvaus luotu automaattisesti">
            <a:extLst>
              <a:ext uri="{FF2B5EF4-FFF2-40B4-BE49-F238E27FC236}">
                <a16:creationId xmlns:a16="http://schemas.microsoft.com/office/drawing/2014/main" id="{41DC8B48-FC45-AA88-5982-5AF689C7600F}"/>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1875" r="21875"/>
          <a:stretch>
            <a:fillRect/>
          </a:stretch>
        </p:blipFill>
        <p:spPr>
          <a:xfrm>
            <a:off x="8250483" y="365125"/>
            <a:ext cx="3600000" cy="3600000"/>
          </a:xfrm>
        </p:spPr>
      </p:pic>
      <p:sp>
        <p:nvSpPr>
          <p:cNvPr id="6" name="Tekstiruutu 5">
            <a:extLst>
              <a:ext uri="{FF2B5EF4-FFF2-40B4-BE49-F238E27FC236}">
                <a16:creationId xmlns:a16="http://schemas.microsoft.com/office/drawing/2014/main" id="{6A23F2B0-8D96-9D83-FA64-81D697317C8C}"/>
              </a:ext>
            </a:extLst>
          </p:cNvPr>
          <p:cNvSpPr txBox="1"/>
          <p:nvPr/>
        </p:nvSpPr>
        <p:spPr>
          <a:xfrm>
            <a:off x="323369" y="1760730"/>
            <a:ext cx="7236298" cy="1138773"/>
          </a:xfrm>
          <a:prstGeom prst="rect">
            <a:avLst/>
          </a:prstGeom>
          <a:noFill/>
        </p:spPr>
        <p:txBody>
          <a:bodyPr wrap="square">
            <a:spAutoFit/>
          </a:bodyPr>
          <a:lstStyle/>
          <a:p>
            <a:pPr marL="285750" indent="-285750">
              <a:buFont typeface="Arial" panose="020B0604020202020204" pitchFamily="34" charset="0"/>
              <a:buChar char="•"/>
            </a:pPr>
            <a:r>
              <a:rPr lang="sv-SE" sz="1600" dirty="0">
                <a:ea typeface="Inter" panose="02000503000000020004" pitchFamily="2" charset="0"/>
              </a:rPr>
              <a:t>För alla finländare, utan att glömma närstående</a:t>
            </a:r>
            <a:endParaRPr lang="fi-FI" sz="1600" dirty="0">
              <a:solidFill>
                <a:srgbClr val="000000"/>
              </a:solidFill>
              <a:ea typeface="Inter" panose="02000503000000020004" pitchFamily="2" charset="0"/>
              <a:cs typeface="+mn-lt"/>
            </a:endParaRPr>
          </a:p>
          <a:p>
            <a:pPr marL="285750" indent="-285750">
              <a:buFont typeface="Arial" panose="020B0604020202020204" pitchFamily="34" charset="0"/>
              <a:buChar char="•"/>
            </a:pPr>
            <a:r>
              <a:rPr lang="sv-SE" sz="1600" dirty="0">
                <a:ea typeface="Inter" panose="02000503000000020004" pitchFamily="2" charset="0"/>
              </a:rPr>
              <a:t>För </a:t>
            </a:r>
            <a:r>
              <a:rPr lang="sv-SE" sz="1600" dirty="0" err="1">
                <a:ea typeface="Inter" panose="02000503000000020004" pitchFamily="2" charset="0"/>
              </a:rPr>
              <a:t>proffesionella</a:t>
            </a:r>
            <a:r>
              <a:rPr lang="sv-SE" sz="1600" dirty="0">
                <a:ea typeface="Inter" panose="02000503000000020004" pitchFamily="2" charset="0"/>
              </a:rPr>
              <a:t> och aktörer inom organisationer</a:t>
            </a:r>
          </a:p>
          <a:p>
            <a:endParaRPr lang="fi-FI" sz="1800" dirty="0">
              <a:solidFill>
                <a:srgbClr val="000000"/>
              </a:solidFill>
              <a:ea typeface="+mn-lt"/>
              <a:cs typeface="+mn-lt"/>
            </a:endParaRPr>
          </a:p>
          <a:p>
            <a:pPr marL="0" indent="0">
              <a:buNone/>
            </a:pPr>
            <a:r>
              <a:rPr lang="fi-FI" sz="1600" dirty="0">
                <a:solidFill>
                  <a:schemeClr val="accent2"/>
                </a:solidFill>
                <a:ea typeface="Inter" panose="02000503000000020004" pitchFamily="2" charset="0"/>
                <a:cs typeface="Calibri"/>
              </a:rPr>
              <a:t>För </a:t>
            </a:r>
            <a:r>
              <a:rPr lang="fi-FI" sz="1600" dirty="0" err="1">
                <a:solidFill>
                  <a:schemeClr val="accent2"/>
                </a:solidFill>
                <a:ea typeface="Inter" panose="02000503000000020004" pitchFamily="2" charset="0"/>
                <a:cs typeface="Calibri"/>
              </a:rPr>
              <a:t>hurudana</a:t>
            </a:r>
            <a:r>
              <a:rPr lang="fi-FI" sz="1600" dirty="0">
                <a:solidFill>
                  <a:schemeClr val="accent2"/>
                </a:solidFill>
                <a:ea typeface="Inter" panose="02000503000000020004" pitchFamily="2" charset="0"/>
                <a:cs typeface="Calibri"/>
              </a:rPr>
              <a:t> </a:t>
            </a:r>
            <a:r>
              <a:rPr lang="fi-FI" sz="1600" dirty="0" err="1">
                <a:solidFill>
                  <a:schemeClr val="accent2"/>
                </a:solidFill>
                <a:ea typeface="Inter" panose="02000503000000020004" pitchFamily="2" charset="0"/>
                <a:cs typeface="Calibri"/>
              </a:rPr>
              <a:t>situationer</a:t>
            </a:r>
            <a:r>
              <a:rPr lang="fi-FI" sz="1600" dirty="0">
                <a:solidFill>
                  <a:schemeClr val="accent2"/>
                </a:solidFill>
                <a:ea typeface="Inter" panose="02000503000000020004" pitchFamily="2" charset="0"/>
                <a:cs typeface="Calibri"/>
              </a:rPr>
              <a:t>?</a:t>
            </a:r>
          </a:p>
        </p:txBody>
      </p:sp>
      <p:grpSp>
        <p:nvGrpSpPr>
          <p:cNvPr id="15" name="Ryhmä 14">
            <a:extLst>
              <a:ext uri="{FF2B5EF4-FFF2-40B4-BE49-F238E27FC236}">
                <a16:creationId xmlns:a16="http://schemas.microsoft.com/office/drawing/2014/main" id="{87B899A5-FC8D-7B0D-4420-F3113CC49556}"/>
              </a:ext>
            </a:extLst>
          </p:cNvPr>
          <p:cNvGrpSpPr/>
          <p:nvPr/>
        </p:nvGrpSpPr>
        <p:grpSpPr>
          <a:xfrm>
            <a:off x="429647" y="3140638"/>
            <a:ext cx="7018405" cy="925100"/>
            <a:chOff x="397647" y="4363183"/>
            <a:chExt cx="7018405" cy="925100"/>
          </a:xfrm>
        </p:grpSpPr>
        <p:sp>
          <p:nvSpPr>
            <p:cNvPr id="7" name="Suorakulmio 6">
              <a:extLst>
                <a:ext uri="{FF2B5EF4-FFF2-40B4-BE49-F238E27FC236}">
                  <a16:creationId xmlns:a16="http://schemas.microsoft.com/office/drawing/2014/main" id="{1B1598A0-FE2B-A9B2-7760-53F4C6E2ADA4}"/>
                </a:ext>
              </a:extLst>
            </p:cNvPr>
            <p:cNvSpPr/>
            <p:nvPr/>
          </p:nvSpPr>
          <p:spPr>
            <a:xfrm>
              <a:off x="397647" y="5100025"/>
              <a:ext cx="7018405" cy="188258"/>
            </a:xfrm>
            <a:prstGeom prst="rect">
              <a:avLst/>
            </a:prstGeom>
            <a:gradFill flip="none" rotWithShape="1">
              <a:gsLst>
                <a:gs pos="23000">
                  <a:schemeClr val="accent2"/>
                </a:gs>
                <a:gs pos="83000">
                  <a:schemeClr val="accent2">
                    <a:tint val="44500"/>
                    <a:satMod val="160000"/>
                  </a:schemeClr>
                </a:gs>
                <a:gs pos="100000">
                  <a:schemeClr val="accent2">
                    <a:tint val="23500"/>
                    <a:satMod val="160000"/>
                  </a:schemeClr>
                </a:gs>
              </a:gsLst>
              <a:lin ang="14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sz="1200" b="1" dirty="0">
                <a:solidFill>
                  <a:srgbClr val="000000"/>
                </a:solidFill>
              </a:endParaRPr>
            </a:p>
          </p:txBody>
        </p:sp>
        <p:sp>
          <p:nvSpPr>
            <p:cNvPr id="9" name="Tekstiruutu 8">
              <a:extLst>
                <a:ext uri="{FF2B5EF4-FFF2-40B4-BE49-F238E27FC236}">
                  <a16:creationId xmlns:a16="http://schemas.microsoft.com/office/drawing/2014/main" id="{B6A324FE-54EF-5101-C9FB-FF91F8313BA4}"/>
                </a:ext>
              </a:extLst>
            </p:cNvPr>
            <p:cNvSpPr txBox="1"/>
            <p:nvPr/>
          </p:nvSpPr>
          <p:spPr>
            <a:xfrm>
              <a:off x="5952385" y="4372503"/>
              <a:ext cx="1463667" cy="600164"/>
            </a:xfrm>
            <a:prstGeom prst="rect">
              <a:avLst/>
            </a:prstGeom>
            <a:noFill/>
          </p:spPr>
          <p:txBody>
            <a:bodyPr wrap="square">
              <a:spAutoFit/>
            </a:bodyPr>
            <a:lstStyle/>
            <a:p>
              <a:pPr algn="ctr"/>
              <a:r>
                <a:rPr lang="sv-SE" sz="1100" b="1" dirty="0">
                  <a:latin typeface="Inter" panose="02000503000000020004" pitchFamily="2" charset="0"/>
                  <a:ea typeface="Inter" panose="02000503000000020004" pitchFamily="2" charset="0"/>
                </a:rPr>
                <a:t>Som stöd i vården för dem som är allvarligt sjuka</a:t>
              </a:r>
              <a:endParaRPr lang="fi-FI" sz="1100" b="1" dirty="0">
                <a:solidFill>
                  <a:srgbClr val="000000"/>
                </a:solidFill>
                <a:latin typeface="Inter" panose="02000503000000020004" pitchFamily="2" charset="0"/>
                <a:ea typeface="Inter" panose="02000503000000020004" pitchFamily="2" charset="0"/>
                <a:cs typeface="Calibri"/>
              </a:endParaRPr>
            </a:p>
          </p:txBody>
        </p:sp>
        <p:sp>
          <p:nvSpPr>
            <p:cNvPr id="10" name="Tekstiruutu 9">
              <a:extLst>
                <a:ext uri="{FF2B5EF4-FFF2-40B4-BE49-F238E27FC236}">
                  <a16:creationId xmlns:a16="http://schemas.microsoft.com/office/drawing/2014/main" id="{CDB2CE7A-FF85-98AF-3122-97FB92D4C955}"/>
                </a:ext>
              </a:extLst>
            </p:cNvPr>
            <p:cNvSpPr txBox="1"/>
            <p:nvPr/>
          </p:nvSpPr>
          <p:spPr>
            <a:xfrm>
              <a:off x="4063096" y="4363183"/>
              <a:ext cx="1731168" cy="600164"/>
            </a:xfrm>
            <a:prstGeom prst="rect">
              <a:avLst/>
            </a:prstGeom>
            <a:noFill/>
          </p:spPr>
          <p:txBody>
            <a:bodyPr wrap="square">
              <a:spAutoFit/>
            </a:bodyPr>
            <a:lstStyle/>
            <a:p>
              <a:pPr algn="ctr"/>
              <a:r>
                <a:rPr lang="sv-SE" sz="1100" b="1" dirty="0">
                  <a:latin typeface="Inter" panose="02000503000000020004" pitchFamily="2" charset="0"/>
                  <a:ea typeface="Inter" panose="02000503000000020004" pitchFamily="2" charset="0"/>
                </a:rPr>
                <a:t>För dem som söker hjälp för lindriga till medelsvåra symtom</a:t>
              </a:r>
              <a:endParaRPr lang="fi-FI" sz="1100" b="1" dirty="0">
                <a:solidFill>
                  <a:srgbClr val="000000"/>
                </a:solidFill>
                <a:latin typeface="Inter" panose="02000503000000020004" pitchFamily="2" charset="0"/>
                <a:ea typeface="Inter" panose="02000503000000020004" pitchFamily="2" charset="0"/>
                <a:cs typeface="Archivo" pitchFamily="2" charset="77"/>
              </a:endParaRPr>
            </a:p>
          </p:txBody>
        </p:sp>
        <p:sp>
          <p:nvSpPr>
            <p:cNvPr id="12" name="Tekstiruutu 11">
              <a:extLst>
                <a:ext uri="{FF2B5EF4-FFF2-40B4-BE49-F238E27FC236}">
                  <a16:creationId xmlns:a16="http://schemas.microsoft.com/office/drawing/2014/main" id="{6446E250-1FE3-EF36-A85A-4CAC89633128}"/>
                </a:ext>
              </a:extLst>
            </p:cNvPr>
            <p:cNvSpPr txBox="1"/>
            <p:nvPr/>
          </p:nvSpPr>
          <p:spPr>
            <a:xfrm>
              <a:off x="2334097" y="4366447"/>
              <a:ext cx="1391260" cy="600164"/>
            </a:xfrm>
            <a:prstGeom prst="rect">
              <a:avLst/>
            </a:prstGeom>
            <a:noFill/>
          </p:spPr>
          <p:txBody>
            <a:bodyPr wrap="square">
              <a:spAutoFit/>
            </a:bodyPr>
            <a:lstStyle/>
            <a:p>
              <a:pPr algn="ctr"/>
              <a:r>
                <a:rPr lang="sv-SE" sz="1100" b="1" dirty="0">
                  <a:latin typeface="Inter" panose="02000503000000020004" pitchFamily="2" charset="0"/>
                  <a:ea typeface="Inter" panose="02000503000000020004" pitchFamily="2" charset="0"/>
                </a:rPr>
                <a:t>För dem som är oroliga för sin psykiska hälsa</a:t>
              </a:r>
              <a:endParaRPr lang="fi-FI" sz="1100" b="1" dirty="0">
                <a:solidFill>
                  <a:srgbClr val="000000"/>
                </a:solidFill>
                <a:latin typeface="Inter" panose="02000503000000020004" pitchFamily="2" charset="0"/>
                <a:ea typeface="Inter" panose="02000503000000020004" pitchFamily="2" charset="0"/>
                <a:cs typeface="Calibri"/>
              </a:endParaRPr>
            </a:p>
          </p:txBody>
        </p:sp>
        <p:sp>
          <p:nvSpPr>
            <p:cNvPr id="14" name="Tekstiruutu 13">
              <a:extLst>
                <a:ext uri="{FF2B5EF4-FFF2-40B4-BE49-F238E27FC236}">
                  <a16:creationId xmlns:a16="http://schemas.microsoft.com/office/drawing/2014/main" id="{ACAD5A21-4F3E-B2CB-A93C-154DE67DC1AA}"/>
                </a:ext>
              </a:extLst>
            </p:cNvPr>
            <p:cNvSpPr txBox="1"/>
            <p:nvPr/>
          </p:nvSpPr>
          <p:spPr>
            <a:xfrm>
              <a:off x="433680" y="4372503"/>
              <a:ext cx="1690162" cy="600164"/>
            </a:xfrm>
            <a:prstGeom prst="rect">
              <a:avLst/>
            </a:prstGeom>
            <a:noFill/>
          </p:spPr>
          <p:txBody>
            <a:bodyPr wrap="square">
              <a:spAutoFit/>
            </a:bodyPr>
            <a:lstStyle/>
            <a:p>
              <a:pPr algn="ctr"/>
              <a:r>
                <a:rPr lang="sv-SE" sz="1100" b="1" dirty="0">
                  <a:latin typeface="Inter" panose="02000503000000020004" pitchFamily="2" charset="0"/>
                  <a:ea typeface="Inter" panose="02000503000000020004" pitchFamily="2" charset="0"/>
                </a:rPr>
                <a:t>För dem som är intresserade av psykisk hälsa</a:t>
              </a:r>
              <a:endParaRPr lang="fi-FI" sz="1100" b="1" dirty="0">
                <a:latin typeface="Inter" panose="02000503000000020004" pitchFamily="2" charset="0"/>
                <a:ea typeface="Inter" panose="02000503000000020004" pitchFamily="2" charset="0"/>
                <a:cs typeface="Calibri"/>
              </a:endParaRPr>
            </a:p>
          </p:txBody>
        </p:sp>
      </p:grpSp>
      <p:sp>
        <p:nvSpPr>
          <p:cNvPr id="11" name="Tekstiruutu 10">
            <a:extLst>
              <a:ext uri="{FF2B5EF4-FFF2-40B4-BE49-F238E27FC236}">
                <a16:creationId xmlns:a16="http://schemas.microsoft.com/office/drawing/2014/main" id="{D6C11287-6500-58E2-E248-463E9EAEEFAC}"/>
              </a:ext>
            </a:extLst>
          </p:cNvPr>
          <p:cNvSpPr txBox="1"/>
          <p:nvPr/>
        </p:nvSpPr>
        <p:spPr>
          <a:xfrm>
            <a:off x="317937" y="4420328"/>
            <a:ext cx="4899522" cy="954107"/>
          </a:xfrm>
          <a:prstGeom prst="rect">
            <a:avLst/>
          </a:prstGeom>
          <a:noFill/>
        </p:spPr>
        <p:txBody>
          <a:bodyPr wrap="square">
            <a:spAutoFit/>
          </a:bodyPr>
          <a:lstStyle/>
          <a:p>
            <a:pPr>
              <a:lnSpc>
                <a:spcPct val="150000"/>
              </a:lnSpc>
            </a:pPr>
            <a:r>
              <a:rPr lang="sv-SE" sz="1600" dirty="0">
                <a:solidFill>
                  <a:srgbClr val="00717F"/>
                </a:solidFill>
                <a:ea typeface="Inter" panose="02000503000000020004" pitchFamily="2" charset="0"/>
              </a:rPr>
              <a:t>För personer i alla åldrar – från spädbarn till äldre</a:t>
            </a:r>
            <a:endParaRPr lang="fi-FI" sz="1600" b="0" i="0" dirty="0">
              <a:solidFill>
                <a:srgbClr val="00717F"/>
              </a:solidFill>
              <a:effectLst/>
              <a:ea typeface="Inter" panose="02000503000000020004" pitchFamily="2" charset="0"/>
            </a:endParaRPr>
          </a:p>
          <a:p>
            <a:pPr marL="193675" indent="-193675">
              <a:buFont typeface="Arial" panose="020B0604020202020204" pitchFamily="34" charset="0"/>
              <a:buChar char="•"/>
            </a:pPr>
            <a:r>
              <a:rPr lang="sv-SE" sz="1600" dirty="0">
                <a:ea typeface="Inter" panose="02000503000000020004" pitchFamily="2" charset="0"/>
              </a:rPr>
              <a:t>självständigt från 15 års ålder</a:t>
            </a:r>
          </a:p>
          <a:p>
            <a:pPr marL="193675" indent="-193675">
              <a:buFont typeface="Arial" panose="020B0604020202020204" pitchFamily="34" charset="0"/>
              <a:buChar char="•"/>
            </a:pPr>
            <a:r>
              <a:rPr lang="sv-SE" sz="1600" dirty="0">
                <a:ea typeface="Inter" panose="02000503000000020004" pitchFamily="2" charset="0"/>
              </a:rPr>
              <a:t>med stöd för yngre än så</a:t>
            </a:r>
            <a:endParaRPr lang="fi-FI" sz="1600" dirty="0">
              <a:solidFill>
                <a:srgbClr val="000000"/>
              </a:solidFill>
              <a:ea typeface="Inter" panose="02000503000000020004" pitchFamily="2" charset="0"/>
            </a:endParaRPr>
          </a:p>
        </p:txBody>
      </p:sp>
    </p:spTree>
    <p:extLst>
      <p:ext uri="{BB962C8B-B14F-4D97-AF65-F5344CB8AC3E}">
        <p14:creationId xmlns:p14="http://schemas.microsoft.com/office/powerpoint/2010/main" val="3064155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Poika päällä reppu">
            <a:extLst>
              <a:ext uri="{FF2B5EF4-FFF2-40B4-BE49-F238E27FC236}">
                <a16:creationId xmlns:a16="http://schemas.microsoft.com/office/drawing/2014/main" id="{EC49AE3C-DB96-4852-733B-EFD5C6159FF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grpSp>
        <p:nvGrpSpPr>
          <p:cNvPr id="13" name="Ryhmä 12">
            <a:extLst>
              <a:ext uri="{FF2B5EF4-FFF2-40B4-BE49-F238E27FC236}">
                <a16:creationId xmlns:a16="http://schemas.microsoft.com/office/drawing/2014/main" id="{CAC961B2-2C41-2A95-BC38-82FD49204085}"/>
              </a:ext>
            </a:extLst>
          </p:cNvPr>
          <p:cNvGrpSpPr/>
          <p:nvPr/>
        </p:nvGrpSpPr>
        <p:grpSpPr>
          <a:xfrm>
            <a:off x="282012" y="3926180"/>
            <a:ext cx="3237565" cy="2424213"/>
            <a:chOff x="5410274" y="5611258"/>
            <a:chExt cx="3237565" cy="2424213"/>
          </a:xfrm>
        </p:grpSpPr>
        <p:sp>
          <p:nvSpPr>
            <p:cNvPr id="14" name="Tekstiruutu 13">
              <a:extLst>
                <a:ext uri="{FF2B5EF4-FFF2-40B4-BE49-F238E27FC236}">
                  <a16:creationId xmlns:a16="http://schemas.microsoft.com/office/drawing/2014/main" id="{B18C2D8E-DAE0-B2E0-B472-E6E9F0BE8C5B}"/>
                </a:ext>
              </a:extLst>
            </p:cNvPr>
            <p:cNvSpPr txBox="1"/>
            <p:nvPr/>
          </p:nvSpPr>
          <p:spPr>
            <a:xfrm>
              <a:off x="5410274" y="5650203"/>
              <a:ext cx="3237565" cy="2385268"/>
            </a:xfrm>
            <a:prstGeom prst="rect">
              <a:avLst/>
            </a:prstGeom>
            <a:noFill/>
          </p:spPr>
          <p:txBody>
            <a:bodyPr wrap="square" lIns="91440" tIns="45720" rIns="91440" bIns="45720" anchor="t">
              <a:spAutoFit/>
            </a:bodyPr>
            <a:lstStyle/>
            <a:p>
              <a:pPr marL="361950" marR="0" lvl="0" algn="l" defTabSz="914400" rtl="0" eaLnBrk="1" fontAlgn="auto" latinLnBrk="0" hangingPunct="1">
                <a:lnSpc>
                  <a:spcPct val="100000"/>
                </a:lnSpc>
                <a:spcBef>
                  <a:spcPts val="0"/>
                </a:spcBef>
                <a:spcAft>
                  <a:spcPts val="600"/>
                </a:spcAft>
                <a:buClrTx/>
                <a:buSzTx/>
                <a:buFontTx/>
                <a:buNone/>
                <a:tabLst/>
                <a:defRPr/>
              </a:pPr>
              <a:r>
                <a:rPr lang="fi-FI" b="1" cap="all" dirty="0">
                  <a:solidFill>
                    <a:schemeClr val="accent2"/>
                  </a:solidFill>
                  <a:cs typeface="Calibri"/>
                </a:rPr>
                <a:t>Del för </a:t>
              </a:r>
              <a:r>
                <a:rPr lang="fi-FI" b="1" cap="all" dirty="0" err="1">
                  <a:solidFill>
                    <a:schemeClr val="accent2"/>
                  </a:solidFill>
                  <a:cs typeface="Calibri"/>
                </a:rPr>
                <a:t>yrkespersoner</a:t>
              </a:r>
              <a:endParaRPr lang="fi-FI" dirty="0"/>
            </a:p>
            <a:p>
              <a:r>
                <a:rPr lang="sv-SE" dirty="0"/>
                <a:t>För inloggade yrkespersoner inom  social- och hälsovården och studerande</a:t>
              </a:r>
            </a:p>
            <a:p>
              <a:pPr marL="285750" indent="-285750">
                <a:buFont typeface="Arial" panose="020B0604020202020204" pitchFamily="34" charset="0"/>
                <a:buChar char="•"/>
              </a:pPr>
              <a:r>
                <a:rPr lang="sv-SE" dirty="0"/>
                <a:t>mätinstrument</a:t>
              </a:r>
            </a:p>
            <a:p>
              <a:pPr marL="285750" indent="-285750">
                <a:buFont typeface="Arial" panose="020B0604020202020204" pitchFamily="34" charset="0"/>
                <a:buChar char="•"/>
              </a:pPr>
              <a:r>
                <a:rPr lang="sv-SE" dirty="0"/>
                <a:t>utbildningar</a:t>
              </a:r>
            </a:p>
            <a:p>
              <a:pPr marL="285750" indent="-285750">
                <a:buFont typeface="Arial" panose="020B0604020202020204" pitchFamily="34" charset="0"/>
                <a:buChar char="•"/>
              </a:pPr>
              <a:r>
                <a:rPr lang="sv-SE" dirty="0"/>
                <a:t>guider för individuell- och gruppbehandling</a:t>
              </a:r>
            </a:p>
          </p:txBody>
        </p:sp>
        <p:pic>
          <p:nvPicPr>
            <p:cNvPr id="16" name="Kuva 15">
              <a:extLst>
                <a:ext uri="{FF2B5EF4-FFF2-40B4-BE49-F238E27FC236}">
                  <a16:creationId xmlns:a16="http://schemas.microsoft.com/office/drawing/2014/main" id="{141C2601-E9C7-5AA9-321A-E832D5D65CFA}"/>
                </a:ext>
              </a:extLst>
            </p:cNvPr>
            <p:cNvPicPr>
              <a:picLocks noChangeAspect="1"/>
            </p:cNvPicPr>
            <p:nvPr/>
          </p:nvPicPr>
          <p:blipFill rotWithShape="1">
            <a:blip r:embed="rId3">
              <a:extLst>
                <a:ext uri="{28A0092B-C50C-407E-A947-70E740481C1C}">
                  <a14:useLocalDpi xmlns:a14="http://schemas.microsoft.com/office/drawing/2010/main" val="0"/>
                </a:ext>
              </a:extLst>
            </a:blip>
            <a:srcRect l="37191" r="37485" b="38685"/>
            <a:stretch/>
          </p:blipFill>
          <p:spPr>
            <a:xfrm>
              <a:off x="5490958" y="5611258"/>
              <a:ext cx="309259" cy="396000"/>
            </a:xfrm>
            <a:prstGeom prst="rect">
              <a:avLst/>
            </a:prstGeom>
            <a:effectLst/>
          </p:spPr>
        </p:pic>
      </p:grpSp>
      <p:pic>
        <p:nvPicPr>
          <p:cNvPr id="17" name="Kuvan paikkamerkki 2066" descr="Kuva, joka sisältää kohteen teksti, henkilö, Matkapuhelin, Kannettava viestintäväline&#10;&#10;Kuvaus luotu automaattisesti">
            <a:extLst>
              <a:ext uri="{FF2B5EF4-FFF2-40B4-BE49-F238E27FC236}">
                <a16:creationId xmlns:a16="http://schemas.microsoft.com/office/drawing/2014/main" id="{A82EE487-1DB5-9F6B-1638-2F5F0C758802}"/>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16728" r="16728"/>
          <a:stretch>
            <a:fillRect/>
          </a:stretch>
        </p:blipFill>
        <p:spPr>
          <a:xfrm>
            <a:off x="8250483" y="365125"/>
            <a:ext cx="3600000" cy="3600000"/>
          </a:xfrm>
        </p:spPr>
      </p:pic>
      <p:grpSp>
        <p:nvGrpSpPr>
          <p:cNvPr id="2071" name="Ryhmä 2070">
            <a:extLst>
              <a:ext uri="{FF2B5EF4-FFF2-40B4-BE49-F238E27FC236}">
                <a16:creationId xmlns:a16="http://schemas.microsoft.com/office/drawing/2014/main" id="{035CAE14-7789-FD4A-B813-C3599A84677C}"/>
              </a:ext>
            </a:extLst>
          </p:cNvPr>
          <p:cNvGrpSpPr/>
          <p:nvPr/>
        </p:nvGrpSpPr>
        <p:grpSpPr>
          <a:xfrm>
            <a:off x="3990878" y="4238735"/>
            <a:ext cx="2105122" cy="1061829"/>
            <a:chOff x="4375290" y="4295065"/>
            <a:chExt cx="2105122" cy="1061829"/>
          </a:xfrm>
        </p:grpSpPr>
        <p:pic>
          <p:nvPicPr>
            <p:cNvPr id="18" name="Kuva 17" descr="Sydän ääriviiva">
              <a:extLst>
                <a:ext uri="{FF2B5EF4-FFF2-40B4-BE49-F238E27FC236}">
                  <a16:creationId xmlns:a16="http://schemas.microsoft.com/office/drawing/2014/main" id="{93A3CC7D-8730-5D4D-D517-5A1D911EBA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85389" y="4371038"/>
              <a:ext cx="396000" cy="396000"/>
            </a:xfrm>
            <a:prstGeom prst="rect">
              <a:avLst/>
            </a:prstGeom>
          </p:spPr>
        </p:pic>
        <p:sp>
          <p:nvSpPr>
            <p:cNvPr id="2070" name="Tekstiruutu 2069">
              <a:extLst>
                <a:ext uri="{FF2B5EF4-FFF2-40B4-BE49-F238E27FC236}">
                  <a16:creationId xmlns:a16="http://schemas.microsoft.com/office/drawing/2014/main" id="{89E60F9C-5C6D-5EAE-CB20-2876185D2835}"/>
                </a:ext>
              </a:extLst>
            </p:cNvPr>
            <p:cNvSpPr txBox="1"/>
            <p:nvPr/>
          </p:nvSpPr>
          <p:spPr>
            <a:xfrm>
              <a:off x="4375290" y="4295065"/>
              <a:ext cx="2105122" cy="106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61950">
                <a:lnSpc>
                  <a:spcPct val="150000"/>
                </a:lnSpc>
              </a:pPr>
              <a:r>
                <a:rPr lang="fi-FI" b="1" cap="all" dirty="0" err="1">
                  <a:solidFill>
                    <a:schemeClr val="accent2"/>
                  </a:solidFill>
                  <a:latin typeface="Calibri"/>
                  <a:cs typeface="Calibri"/>
                </a:rPr>
                <a:t>Hopp</a:t>
              </a:r>
              <a:r>
                <a:rPr lang="fi-FI" b="1" cap="all" dirty="0">
                  <a:solidFill>
                    <a:schemeClr val="accent2"/>
                  </a:solidFill>
                  <a:latin typeface="Calibri"/>
                  <a:cs typeface="Calibri"/>
                </a:rPr>
                <a:t> </a:t>
              </a:r>
            </a:p>
            <a:p>
              <a:r>
                <a:rPr lang="sv-SE" dirty="0"/>
                <a:t>Det finns alltid något man kan göra.</a:t>
              </a:r>
              <a:endParaRPr lang="fi-FI" dirty="0"/>
            </a:p>
          </p:txBody>
        </p:sp>
      </p:grpSp>
      <p:sp>
        <p:nvSpPr>
          <p:cNvPr id="19" name="Otsikko 1">
            <a:extLst>
              <a:ext uri="{FF2B5EF4-FFF2-40B4-BE49-F238E27FC236}">
                <a16:creationId xmlns:a16="http://schemas.microsoft.com/office/drawing/2014/main" id="{82E2C8F7-B247-0659-508B-BD6A0AFD4C1C}"/>
              </a:ext>
            </a:extLst>
          </p:cNvPr>
          <p:cNvSpPr>
            <a:spLocks noGrp="1"/>
          </p:cNvSpPr>
          <p:nvPr>
            <p:ph type="title"/>
          </p:nvPr>
        </p:nvSpPr>
        <p:spPr>
          <a:xfrm>
            <a:off x="317937" y="0"/>
            <a:ext cx="7237895" cy="1690689"/>
          </a:xfrm>
        </p:spPr>
        <p:txBody>
          <a:bodyPr/>
          <a:lstStyle/>
          <a:p>
            <a:r>
              <a:rPr lang="fi-FI" sz="3600" dirty="0" err="1">
                <a:solidFill>
                  <a:schemeClr val="accent2"/>
                </a:solidFill>
                <a:latin typeface="Georgia Pro"/>
              </a:rPr>
              <a:t>Vad</a:t>
            </a:r>
            <a:r>
              <a:rPr lang="fi-FI" sz="3600" dirty="0">
                <a:solidFill>
                  <a:schemeClr val="accent2"/>
                </a:solidFill>
                <a:latin typeface="Georgia Pro"/>
              </a:rPr>
              <a:t> </a:t>
            </a:r>
            <a:r>
              <a:rPr lang="fi-FI" sz="3600" dirty="0" err="1">
                <a:solidFill>
                  <a:schemeClr val="accent2"/>
                </a:solidFill>
                <a:latin typeface="Georgia Pro"/>
              </a:rPr>
              <a:t>finns</a:t>
            </a:r>
            <a:r>
              <a:rPr lang="fi-FI" sz="3600" dirty="0">
                <a:solidFill>
                  <a:schemeClr val="accent2"/>
                </a:solidFill>
                <a:latin typeface="Georgia Pro"/>
              </a:rPr>
              <a:t> i </a:t>
            </a:r>
            <a:r>
              <a:rPr lang="fi-FI" sz="3600" dirty="0" err="1">
                <a:solidFill>
                  <a:schemeClr val="accent2"/>
                </a:solidFill>
                <a:latin typeface="Georgia Pro"/>
              </a:rPr>
              <a:t>tjänsten</a:t>
            </a:r>
            <a:r>
              <a:rPr lang="fi-FI" sz="3600" dirty="0">
                <a:solidFill>
                  <a:schemeClr val="accent2"/>
                </a:solidFill>
                <a:latin typeface="Georgia Pro"/>
              </a:rPr>
              <a:t>? </a:t>
            </a:r>
            <a:endParaRPr lang="fi-FI" dirty="0"/>
          </a:p>
        </p:txBody>
      </p:sp>
      <p:grpSp>
        <p:nvGrpSpPr>
          <p:cNvPr id="20" name="Ryhmä 19">
            <a:extLst>
              <a:ext uri="{FF2B5EF4-FFF2-40B4-BE49-F238E27FC236}">
                <a16:creationId xmlns:a16="http://schemas.microsoft.com/office/drawing/2014/main" id="{E1650097-EE14-648E-6188-B39CC7AB34A9}"/>
              </a:ext>
            </a:extLst>
          </p:cNvPr>
          <p:cNvGrpSpPr/>
          <p:nvPr/>
        </p:nvGrpSpPr>
        <p:grpSpPr>
          <a:xfrm>
            <a:off x="278906" y="1638157"/>
            <a:ext cx="3722071" cy="1419733"/>
            <a:chOff x="317937" y="1795892"/>
            <a:chExt cx="3722071" cy="1419733"/>
          </a:xfrm>
        </p:grpSpPr>
        <p:sp>
          <p:nvSpPr>
            <p:cNvPr id="22" name="Sisällön paikkamerkki 3">
              <a:extLst>
                <a:ext uri="{FF2B5EF4-FFF2-40B4-BE49-F238E27FC236}">
                  <a16:creationId xmlns:a16="http://schemas.microsoft.com/office/drawing/2014/main" id="{5DF3EF32-1501-6201-0D53-E2D6B1704720}"/>
                </a:ext>
              </a:extLst>
            </p:cNvPr>
            <p:cNvSpPr txBox="1">
              <a:spLocks/>
            </p:cNvSpPr>
            <p:nvPr/>
          </p:nvSpPr>
          <p:spPr>
            <a:xfrm>
              <a:off x="317937" y="1795892"/>
              <a:ext cx="3722071" cy="1419733"/>
            </a:xfrm>
            <a:prstGeom prst="rect">
              <a:avLst/>
            </a:prstGeom>
            <a:noFill/>
            <a:effectLst/>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3400" indent="0" fontAlgn="base">
                <a:buFont typeface="Arial" panose="020B0604020202020204" pitchFamily="34" charset="0"/>
                <a:buNone/>
              </a:pPr>
              <a:r>
                <a:rPr lang="fi-FI" sz="1800" b="1" cap="all" dirty="0">
                  <a:solidFill>
                    <a:schemeClr val="accent2"/>
                  </a:solidFill>
                  <a:latin typeface="Calibri"/>
                  <a:cs typeface="Calibri"/>
                </a:rPr>
                <a:t>EGENVÅRD </a:t>
              </a:r>
            </a:p>
            <a:p>
              <a:pPr marL="533400" indent="0" fontAlgn="base">
                <a:buFont typeface="Arial" panose="020B0604020202020204" pitchFamily="34" charset="0"/>
                <a:buNone/>
              </a:pPr>
              <a:r>
                <a:rPr lang="fi-FI" sz="1800" b="1" cap="all" dirty="0">
                  <a:solidFill>
                    <a:schemeClr val="accent2"/>
                  </a:solidFill>
                  <a:latin typeface="Calibri"/>
                  <a:cs typeface="Calibri"/>
                </a:rPr>
                <a:t>OCH VERKTYG</a:t>
              </a:r>
              <a:endParaRPr lang="fi-FI" sz="1800" b="1" cap="all" dirty="0">
                <a:solidFill>
                  <a:schemeClr val="accent2"/>
                </a:solidFill>
                <a:latin typeface="Calibri"/>
                <a:ea typeface="Calibri"/>
                <a:cs typeface="Calibri"/>
              </a:endParaRPr>
            </a:p>
            <a:p>
              <a:pPr marL="0" indent="0" fontAlgn="base">
                <a:buNone/>
              </a:pPr>
              <a:r>
                <a:rPr lang="sv-SE" sz="1800" dirty="0"/>
                <a:t>Vad kan jag göra själv?</a:t>
              </a:r>
              <a:br>
                <a:rPr lang="sv-SE" sz="1800" dirty="0"/>
              </a:br>
              <a:r>
                <a:rPr lang="sv-SE" sz="1800" dirty="0"/>
                <a:t>Är mina symtom allvarliga?</a:t>
              </a:r>
              <a:br>
                <a:rPr lang="sv-SE" sz="1800" dirty="0"/>
              </a:br>
              <a:r>
                <a:rPr lang="sv-SE" sz="1800" dirty="0"/>
                <a:t>När bör jag söka hjälp?</a:t>
              </a:r>
              <a:endParaRPr lang="fi-FI" sz="1800" dirty="0">
                <a:solidFill>
                  <a:schemeClr val="bg1">
                    <a:lumMod val="10000"/>
                  </a:schemeClr>
                </a:solidFill>
              </a:endParaRPr>
            </a:p>
          </p:txBody>
        </p:sp>
        <p:pic>
          <p:nvPicPr>
            <p:cNvPr id="23" name="Kuva 22" descr="Louhintatyökalut tasaisella täytöllä">
              <a:extLst>
                <a:ext uri="{FF2B5EF4-FFF2-40B4-BE49-F238E27FC236}">
                  <a16:creationId xmlns:a16="http://schemas.microsoft.com/office/drawing/2014/main" id="{83BDD119-17C3-7631-ED2C-49BA804621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5716" y="1803946"/>
              <a:ext cx="432000" cy="432000"/>
            </a:xfrm>
            <a:prstGeom prst="rect">
              <a:avLst/>
            </a:prstGeom>
          </p:spPr>
        </p:pic>
      </p:grpSp>
      <p:sp>
        <p:nvSpPr>
          <p:cNvPr id="24" name="Tekstin paikkamerkki 2">
            <a:extLst>
              <a:ext uri="{FF2B5EF4-FFF2-40B4-BE49-F238E27FC236}">
                <a16:creationId xmlns:a16="http://schemas.microsoft.com/office/drawing/2014/main" id="{73AE7244-9D7B-46B2-877C-BFDDBC4CC337}"/>
              </a:ext>
            </a:extLst>
          </p:cNvPr>
          <p:cNvSpPr>
            <a:spLocks noGrp="1"/>
          </p:cNvSpPr>
          <p:nvPr>
            <p:ph type="body" sz="quarter" idx="14"/>
          </p:nvPr>
        </p:nvSpPr>
        <p:spPr>
          <a:xfrm>
            <a:off x="8557661" y="4418031"/>
            <a:ext cx="3080768" cy="1325882"/>
          </a:xfrm>
        </p:spPr>
        <p:txBody>
          <a:bodyPr/>
          <a:lstStyle/>
          <a:p>
            <a:r>
              <a:rPr lang="sv-SE" dirty="0"/>
              <a:t>Massor av innehåll – använd tjänstens sökfunktion</a:t>
            </a:r>
            <a:endParaRPr lang="fi-FI" dirty="0"/>
          </a:p>
        </p:txBody>
      </p:sp>
      <p:grpSp>
        <p:nvGrpSpPr>
          <p:cNvPr id="25" name="Ryhmä 24">
            <a:extLst>
              <a:ext uri="{FF2B5EF4-FFF2-40B4-BE49-F238E27FC236}">
                <a16:creationId xmlns:a16="http://schemas.microsoft.com/office/drawing/2014/main" id="{29FCBCBD-B832-0D33-7EB4-9F6B75E76F56}"/>
              </a:ext>
            </a:extLst>
          </p:cNvPr>
          <p:cNvGrpSpPr/>
          <p:nvPr/>
        </p:nvGrpSpPr>
        <p:grpSpPr>
          <a:xfrm>
            <a:off x="4062843" y="1557436"/>
            <a:ext cx="3390380" cy="3277820"/>
            <a:chOff x="4062843" y="1557436"/>
            <a:chExt cx="3136622" cy="3277820"/>
          </a:xfrm>
        </p:grpSpPr>
        <p:sp>
          <p:nvSpPr>
            <p:cNvPr id="26" name="Tekstiruutu 25">
              <a:extLst>
                <a:ext uri="{FF2B5EF4-FFF2-40B4-BE49-F238E27FC236}">
                  <a16:creationId xmlns:a16="http://schemas.microsoft.com/office/drawing/2014/main" id="{2941EEB7-BA60-E255-D206-22B5D992B0A7}"/>
                </a:ext>
              </a:extLst>
            </p:cNvPr>
            <p:cNvSpPr txBox="1"/>
            <p:nvPr/>
          </p:nvSpPr>
          <p:spPr>
            <a:xfrm>
              <a:off x="4062843" y="1557436"/>
              <a:ext cx="3136622" cy="3277820"/>
            </a:xfrm>
            <a:prstGeom prst="rect">
              <a:avLst/>
            </a:prstGeom>
            <a:noFill/>
          </p:spPr>
          <p:txBody>
            <a:bodyPr wrap="square" lIns="0" tIns="45720" rIns="91440" bIns="45720" anchor="t">
              <a:spAutoFit/>
            </a:bodyPr>
            <a:lstStyle/>
            <a:p>
              <a:pPr marL="625475" fontAlgn="base">
                <a:lnSpc>
                  <a:spcPct val="150000"/>
                </a:lnSpc>
                <a:buNone/>
                <a:tabLst>
                  <a:tab pos="5646738" algn="l"/>
                </a:tabLst>
              </a:pPr>
              <a:r>
                <a:rPr lang="fi-FI" b="1" i="0" u="none" strike="noStrike" cap="all" dirty="0">
                  <a:solidFill>
                    <a:schemeClr val="accent2"/>
                  </a:solidFill>
                  <a:effectLst/>
                  <a:latin typeface="Calibri"/>
                  <a:cs typeface="Calibri"/>
                </a:rPr>
                <a:t>INFORMATION</a:t>
              </a:r>
              <a:endParaRPr lang="fi-FI" dirty="0"/>
            </a:p>
            <a:p>
              <a:r>
                <a:rPr lang="sv-SE" dirty="0"/>
                <a:t>För yrkespersoner och medborgare</a:t>
              </a:r>
            </a:p>
            <a:p>
              <a:pPr marL="285750" indent="-285750">
                <a:buFont typeface="Arial" panose="020B0604020202020204" pitchFamily="34" charset="0"/>
                <a:buChar char="•"/>
              </a:pPr>
              <a:r>
                <a:rPr lang="sv-SE" dirty="0"/>
                <a:t>efter tema</a:t>
              </a:r>
            </a:p>
            <a:p>
              <a:pPr marL="285750" indent="-285750">
                <a:buFont typeface="Arial" panose="020B0604020202020204" pitchFamily="34" charset="0"/>
                <a:buChar char="•"/>
              </a:pPr>
              <a:r>
                <a:rPr lang="sv-SE" dirty="0"/>
                <a:t>efter målgrupp</a:t>
              </a:r>
            </a:p>
            <a:p>
              <a:pPr marL="285750" indent="-285750">
                <a:buFont typeface="Arial" panose="020B0604020202020204" pitchFamily="34" charset="0"/>
                <a:buChar char="•"/>
              </a:pPr>
              <a:r>
                <a:rPr lang="sv-SE" dirty="0"/>
                <a:t>om diagnoser</a:t>
              </a:r>
            </a:p>
            <a:p>
              <a:pPr marL="285750" indent="-285750">
                <a:buFont typeface="Arial" panose="020B0604020202020204" pitchFamily="34" charset="0"/>
                <a:buChar char="•"/>
              </a:pPr>
              <a:r>
                <a:rPr lang="sv-SE" dirty="0"/>
                <a:t>om mentalvårdstjänster</a:t>
              </a:r>
            </a:p>
            <a:p>
              <a:r>
                <a:rPr lang="sv-SE" dirty="0"/>
                <a:t>Information även för skolpersonal och arbetsgemenskaper.</a:t>
              </a:r>
            </a:p>
            <a:p>
              <a:pPr fontAlgn="base">
                <a:tabLst>
                  <a:tab pos="5646738" algn="l"/>
                </a:tabLst>
              </a:pPr>
              <a:endParaRPr lang="fi-FI" dirty="0">
                <a:solidFill>
                  <a:srgbClr val="000000"/>
                </a:solidFill>
                <a:latin typeface="Calibri"/>
                <a:ea typeface="Calibri"/>
                <a:cs typeface="Calibri"/>
              </a:endParaRPr>
            </a:p>
          </p:txBody>
        </p:sp>
        <p:pic>
          <p:nvPicPr>
            <p:cNvPr id="27" name="Kuva 26" descr="Avoin kirja ääriviiva">
              <a:extLst>
                <a:ext uri="{FF2B5EF4-FFF2-40B4-BE49-F238E27FC236}">
                  <a16:creationId xmlns:a16="http://schemas.microsoft.com/office/drawing/2014/main" id="{DEC336F8-DE53-0CEC-97A2-409A1758E8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65377" y="1557436"/>
              <a:ext cx="504000" cy="504000"/>
            </a:xfrm>
            <a:prstGeom prst="rect">
              <a:avLst/>
            </a:prstGeom>
          </p:spPr>
        </p:pic>
      </p:grpSp>
    </p:spTree>
    <p:extLst>
      <p:ext uri="{BB962C8B-B14F-4D97-AF65-F5344CB8AC3E}">
        <p14:creationId xmlns:p14="http://schemas.microsoft.com/office/powerpoint/2010/main" val="3468856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tsikko 1">
            <a:extLst>
              <a:ext uri="{FF2B5EF4-FFF2-40B4-BE49-F238E27FC236}">
                <a16:creationId xmlns:a16="http://schemas.microsoft.com/office/drawing/2014/main" id="{BF944712-6FAD-451C-6530-7C3630205F55}"/>
              </a:ext>
            </a:extLst>
          </p:cNvPr>
          <p:cNvSpPr>
            <a:spLocks noGrp="1"/>
          </p:cNvSpPr>
          <p:nvPr>
            <p:ph type="title"/>
          </p:nvPr>
        </p:nvSpPr>
        <p:spPr>
          <a:xfrm>
            <a:off x="317937" y="1"/>
            <a:ext cx="7237895" cy="1690688"/>
          </a:xfrm>
        </p:spPr>
        <p:txBody>
          <a:bodyPr/>
          <a:lstStyle/>
          <a:p>
            <a:r>
              <a:rPr lang="fi-FI" dirty="0" err="1"/>
              <a:t>Varför</a:t>
            </a:r>
            <a:r>
              <a:rPr lang="fi-FI" dirty="0"/>
              <a:t> </a:t>
            </a:r>
            <a:r>
              <a:rPr lang="fi-FI" dirty="0" err="1"/>
              <a:t>behövs</a:t>
            </a:r>
            <a:r>
              <a:rPr lang="fi-FI" dirty="0"/>
              <a:t> </a:t>
            </a:r>
            <a:r>
              <a:rPr lang="fi-FI" dirty="0" err="1"/>
              <a:t>tjänsten</a:t>
            </a:r>
            <a:r>
              <a:rPr lang="fi-FI" dirty="0"/>
              <a:t>?  </a:t>
            </a:r>
          </a:p>
        </p:txBody>
      </p:sp>
      <p:pic>
        <p:nvPicPr>
          <p:cNvPr id="38" name="Kuvan paikkamerkki 52" descr="Kuva, joka sisältää kohteen henkilö, vaate, sormi, ranne&#10;&#10;Kuvaus luotu automaattisesti">
            <a:extLst>
              <a:ext uri="{FF2B5EF4-FFF2-40B4-BE49-F238E27FC236}">
                <a16:creationId xmlns:a16="http://schemas.microsoft.com/office/drawing/2014/main" id="{05030867-2565-7832-950A-7C07858FD28B}"/>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6669" r="16669"/>
          <a:stretch>
            <a:fillRect/>
          </a:stretch>
        </p:blipFill>
        <p:spPr>
          <a:xfrm>
            <a:off x="8250483" y="365125"/>
            <a:ext cx="3600000" cy="3600000"/>
          </a:xfrm>
        </p:spPr>
      </p:pic>
      <p:grpSp>
        <p:nvGrpSpPr>
          <p:cNvPr id="39" name="Ryhmä 38">
            <a:extLst>
              <a:ext uri="{FF2B5EF4-FFF2-40B4-BE49-F238E27FC236}">
                <a16:creationId xmlns:a16="http://schemas.microsoft.com/office/drawing/2014/main" id="{7BE36A2D-6E4C-5B06-A7F3-DD2974D9FDAE}"/>
              </a:ext>
            </a:extLst>
          </p:cNvPr>
          <p:cNvGrpSpPr/>
          <p:nvPr/>
        </p:nvGrpSpPr>
        <p:grpSpPr>
          <a:xfrm>
            <a:off x="2447325" y="1430627"/>
            <a:ext cx="1747690" cy="746973"/>
            <a:chOff x="1383862" y="2337739"/>
            <a:chExt cx="2323899" cy="1101236"/>
          </a:xfrm>
        </p:grpSpPr>
        <p:pic>
          <p:nvPicPr>
            <p:cNvPr id="45" name="Kuva 44" descr="Mies ja parta">
              <a:extLst>
                <a:ext uri="{FF2B5EF4-FFF2-40B4-BE49-F238E27FC236}">
                  <a16:creationId xmlns:a16="http://schemas.microsoft.com/office/drawing/2014/main" id="{155942A8-F96E-E50B-1212-994EC8F4B3B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83862" y="2337739"/>
              <a:ext cx="281292" cy="1021348"/>
            </a:xfrm>
            <a:prstGeom prst="rect">
              <a:avLst/>
            </a:prstGeom>
          </p:spPr>
        </p:pic>
        <p:grpSp>
          <p:nvGrpSpPr>
            <p:cNvPr id="46" name="Ryhmä 45">
              <a:extLst>
                <a:ext uri="{FF2B5EF4-FFF2-40B4-BE49-F238E27FC236}">
                  <a16:creationId xmlns:a16="http://schemas.microsoft.com/office/drawing/2014/main" id="{44C023B0-7D85-BD6C-392F-E39FBE3920D7}"/>
                </a:ext>
              </a:extLst>
            </p:cNvPr>
            <p:cNvGrpSpPr/>
            <p:nvPr/>
          </p:nvGrpSpPr>
          <p:grpSpPr>
            <a:xfrm>
              <a:off x="1552702" y="2395931"/>
              <a:ext cx="2155059" cy="1043044"/>
              <a:chOff x="1043946" y="3038169"/>
              <a:chExt cx="2155059" cy="1043044"/>
            </a:xfrm>
          </p:grpSpPr>
          <p:pic>
            <p:nvPicPr>
              <p:cNvPr id="47" name="Kuva 46" descr="Nainen päällä takki">
                <a:extLst>
                  <a:ext uri="{FF2B5EF4-FFF2-40B4-BE49-F238E27FC236}">
                    <a16:creationId xmlns:a16="http://schemas.microsoft.com/office/drawing/2014/main" id="{E6B7C276-5636-34AA-ACBC-41E573C8331B}"/>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37557" y="3125406"/>
                <a:ext cx="336087" cy="876092"/>
              </a:xfrm>
              <a:prstGeom prst="rect">
                <a:avLst/>
              </a:prstGeom>
            </p:spPr>
          </p:pic>
          <p:grpSp>
            <p:nvGrpSpPr>
              <p:cNvPr id="48" name="Ryhmä 47">
                <a:extLst>
                  <a:ext uri="{FF2B5EF4-FFF2-40B4-BE49-F238E27FC236}">
                    <a16:creationId xmlns:a16="http://schemas.microsoft.com/office/drawing/2014/main" id="{B1100B29-ADBA-C91D-988E-BC9A50DEAED4}"/>
                  </a:ext>
                </a:extLst>
              </p:cNvPr>
              <p:cNvGrpSpPr/>
              <p:nvPr/>
            </p:nvGrpSpPr>
            <p:grpSpPr>
              <a:xfrm>
                <a:off x="1043946" y="3038169"/>
                <a:ext cx="2155059" cy="1043044"/>
                <a:chOff x="1043946" y="3038169"/>
                <a:chExt cx="2155059" cy="1043044"/>
              </a:xfrm>
            </p:grpSpPr>
            <p:pic>
              <p:nvPicPr>
                <p:cNvPr id="52" name="Kuva 51" descr="Poika päällä reppu">
                  <a:extLst>
                    <a:ext uri="{FF2B5EF4-FFF2-40B4-BE49-F238E27FC236}">
                      <a16:creationId xmlns:a16="http://schemas.microsoft.com/office/drawing/2014/main" id="{5ACD410B-BDF8-4C94-A732-C7F12441122F}"/>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H="1">
                  <a:off x="2658390" y="3166680"/>
                  <a:ext cx="307803" cy="764412"/>
                </a:xfrm>
                <a:prstGeom prst="rect">
                  <a:avLst/>
                </a:prstGeom>
              </p:spPr>
            </p:pic>
            <p:pic>
              <p:nvPicPr>
                <p:cNvPr id="57" name="Kuva 56" descr="Tyttö päällä necklace">
                  <a:extLst>
                    <a:ext uri="{FF2B5EF4-FFF2-40B4-BE49-F238E27FC236}">
                      <a16:creationId xmlns:a16="http://schemas.microsoft.com/office/drawing/2014/main" id="{B158AAEC-FE7B-B1AE-0722-B80FED3D3E80}"/>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246372" y="3146069"/>
                  <a:ext cx="250563" cy="837649"/>
                </a:xfrm>
                <a:prstGeom prst="rect">
                  <a:avLst/>
                </a:prstGeom>
              </p:spPr>
            </p:pic>
            <p:pic>
              <p:nvPicPr>
                <p:cNvPr id="58" name="Kuva 57" descr="Nainen ja Prosthetic käsi">
                  <a:extLst>
                    <a:ext uri="{FF2B5EF4-FFF2-40B4-BE49-F238E27FC236}">
                      <a16:creationId xmlns:a16="http://schemas.microsoft.com/office/drawing/2014/main" id="{FE6A7937-738F-46A3-762E-F6AB7ACAE9D5}"/>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940140" y="3084513"/>
                  <a:ext cx="258865" cy="952543"/>
                </a:xfrm>
                <a:prstGeom prst="rect">
                  <a:avLst/>
                </a:prstGeom>
              </p:spPr>
            </p:pic>
            <p:pic>
              <p:nvPicPr>
                <p:cNvPr id="59" name="Kuva 58" descr="Nainen ja polkka Pisteet paita">
                  <a:extLst>
                    <a:ext uri="{FF2B5EF4-FFF2-40B4-BE49-F238E27FC236}">
                      <a16:creationId xmlns:a16="http://schemas.microsoft.com/office/drawing/2014/main" id="{02FC4BD8-2369-2AB1-D379-FE8CC9FC5C29}"/>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flipH="1">
                  <a:off x="2086998" y="3071508"/>
                  <a:ext cx="283374" cy="914894"/>
                </a:xfrm>
                <a:prstGeom prst="rect">
                  <a:avLst/>
                </a:prstGeom>
              </p:spPr>
            </p:pic>
            <p:pic>
              <p:nvPicPr>
                <p:cNvPr id="60" name="Kuva 59" descr="Vanha mies päällä takki">
                  <a:extLst>
                    <a:ext uri="{FF2B5EF4-FFF2-40B4-BE49-F238E27FC236}">
                      <a16:creationId xmlns:a16="http://schemas.microsoft.com/office/drawing/2014/main" id="{CA4DEABF-50F4-F130-4B0C-9184146FB1AD}"/>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flipH="1">
                  <a:off x="2262831" y="3055989"/>
                  <a:ext cx="326097" cy="1015249"/>
                </a:xfrm>
                <a:prstGeom prst="rect">
                  <a:avLst/>
                </a:prstGeom>
              </p:spPr>
            </p:pic>
            <p:pic>
              <p:nvPicPr>
                <p:cNvPr id="62" name="Kuva 61" descr="Nainen ja kädet hip">
                  <a:extLst>
                    <a:ext uri="{FF2B5EF4-FFF2-40B4-BE49-F238E27FC236}">
                      <a16:creationId xmlns:a16="http://schemas.microsoft.com/office/drawing/2014/main" id="{3515627D-5439-F3D3-8286-DBB5D9AE9331}"/>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388000" y="3038169"/>
                  <a:ext cx="412689" cy="1011088"/>
                </a:xfrm>
                <a:prstGeom prst="rect">
                  <a:avLst/>
                </a:prstGeom>
              </p:spPr>
            </p:pic>
            <p:pic>
              <p:nvPicPr>
                <p:cNvPr id="63" name="Kuva 62" descr="Vanha nainen ja valkoinen hiukset">
                  <a:extLst>
                    <a:ext uri="{FF2B5EF4-FFF2-40B4-BE49-F238E27FC236}">
                      <a16:creationId xmlns:a16="http://schemas.microsoft.com/office/drawing/2014/main" id="{802C71E9-FC17-C5E3-4D9D-EA635810EFFD}"/>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043946" y="3218614"/>
                  <a:ext cx="284943" cy="833200"/>
                </a:xfrm>
                <a:prstGeom prst="rect">
                  <a:avLst/>
                </a:prstGeom>
              </p:spPr>
            </p:pic>
            <p:pic>
              <p:nvPicPr>
                <p:cNvPr id="69" name="Kuva 68" descr="Nainen ja pyörä">
                  <a:extLst>
                    <a:ext uri="{FF2B5EF4-FFF2-40B4-BE49-F238E27FC236}">
                      <a16:creationId xmlns:a16="http://schemas.microsoft.com/office/drawing/2014/main" id="{EE011024-B72C-C842-A87D-9C7E34339A50}"/>
                    </a:ext>
                  </a:extLst>
                </p:cNvPr>
                <p:cNvPicPr>
                  <a:picLocks noChangeAspect="1"/>
                </p:cNvPicPr>
                <p:nvPr/>
              </p:nvPicPr>
              <p:blipFill>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2490821" y="3339159"/>
                  <a:ext cx="540402" cy="712870"/>
                </a:xfrm>
                <a:prstGeom prst="rect">
                  <a:avLst/>
                </a:prstGeom>
              </p:spPr>
            </p:pic>
            <p:pic>
              <p:nvPicPr>
                <p:cNvPr id="70" name="Kuva 69" descr="Naisen sormi">
                  <a:extLst>
                    <a:ext uri="{FF2B5EF4-FFF2-40B4-BE49-F238E27FC236}">
                      <a16:creationId xmlns:a16="http://schemas.microsoft.com/office/drawing/2014/main" id="{1E824C90-50F6-5172-311F-98A7DBF65F00}"/>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flipH="1">
                  <a:off x="1708996" y="3124750"/>
                  <a:ext cx="492657" cy="956463"/>
                </a:xfrm>
                <a:prstGeom prst="rect">
                  <a:avLst/>
                </a:prstGeom>
              </p:spPr>
            </p:pic>
          </p:grpSp>
        </p:grpSp>
      </p:grpSp>
      <p:cxnSp>
        <p:nvCxnSpPr>
          <p:cNvPr id="71" name="Suora nuoliyhdysviiva 70">
            <a:extLst>
              <a:ext uri="{FF2B5EF4-FFF2-40B4-BE49-F238E27FC236}">
                <a16:creationId xmlns:a16="http://schemas.microsoft.com/office/drawing/2014/main" id="{FB43AB51-F8BB-6214-3871-C72199D092A9}"/>
              </a:ext>
            </a:extLst>
          </p:cNvPr>
          <p:cNvCxnSpPr>
            <a:cxnSpLocks/>
            <a:stCxn id="96" idx="2"/>
          </p:cNvCxnSpPr>
          <p:nvPr/>
        </p:nvCxnSpPr>
        <p:spPr>
          <a:xfrm>
            <a:off x="3292647" y="2658266"/>
            <a:ext cx="942928" cy="370441"/>
          </a:xfrm>
          <a:prstGeom prst="straightConnector1">
            <a:avLst/>
          </a:prstGeom>
          <a:ln w="19050">
            <a:solidFill>
              <a:schemeClr val="accent2"/>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72" name="Suora nuoliyhdysviiva 71">
            <a:extLst>
              <a:ext uri="{FF2B5EF4-FFF2-40B4-BE49-F238E27FC236}">
                <a16:creationId xmlns:a16="http://schemas.microsoft.com/office/drawing/2014/main" id="{E3D70494-0EBE-22BC-065E-C01BF38CDFE9}"/>
              </a:ext>
            </a:extLst>
          </p:cNvPr>
          <p:cNvCxnSpPr>
            <a:cxnSpLocks/>
            <a:stCxn id="96" idx="2"/>
          </p:cNvCxnSpPr>
          <p:nvPr/>
        </p:nvCxnSpPr>
        <p:spPr>
          <a:xfrm flipH="1">
            <a:off x="2387047" y="2658266"/>
            <a:ext cx="905600" cy="362299"/>
          </a:xfrm>
          <a:prstGeom prst="straightConnector1">
            <a:avLst/>
          </a:prstGeom>
          <a:ln w="19050">
            <a:solidFill>
              <a:schemeClr val="accent2"/>
            </a:solidFill>
            <a:tailEnd type="triangle"/>
          </a:ln>
          <a:effectLst/>
        </p:spPr>
        <p:style>
          <a:lnRef idx="1">
            <a:schemeClr val="accent1"/>
          </a:lnRef>
          <a:fillRef idx="0">
            <a:schemeClr val="accent1"/>
          </a:fillRef>
          <a:effectRef idx="0">
            <a:schemeClr val="accent1"/>
          </a:effectRef>
          <a:fontRef idx="minor">
            <a:schemeClr val="tx1"/>
          </a:fontRef>
        </p:style>
      </p:cxnSp>
      <p:grpSp>
        <p:nvGrpSpPr>
          <p:cNvPr id="73" name="Ryhmä 72">
            <a:extLst>
              <a:ext uri="{FF2B5EF4-FFF2-40B4-BE49-F238E27FC236}">
                <a16:creationId xmlns:a16="http://schemas.microsoft.com/office/drawing/2014/main" id="{FB2B3C93-79B9-6D40-3759-7C514536DDC0}"/>
              </a:ext>
            </a:extLst>
          </p:cNvPr>
          <p:cNvGrpSpPr/>
          <p:nvPr/>
        </p:nvGrpSpPr>
        <p:grpSpPr>
          <a:xfrm>
            <a:off x="4290545" y="2677267"/>
            <a:ext cx="2196158" cy="875584"/>
            <a:chOff x="3628404" y="1634935"/>
            <a:chExt cx="3086778" cy="1493550"/>
          </a:xfrm>
        </p:grpSpPr>
        <p:grpSp>
          <p:nvGrpSpPr>
            <p:cNvPr id="74" name="Ryhmä 73">
              <a:extLst>
                <a:ext uri="{FF2B5EF4-FFF2-40B4-BE49-F238E27FC236}">
                  <a16:creationId xmlns:a16="http://schemas.microsoft.com/office/drawing/2014/main" id="{42F9DCE5-E474-299B-B2D3-42F7B941CCE1}"/>
                </a:ext>
              </a:extLst>
            </p:cNvPr>
            <p:cNvGrpSpPr/>
            <p:nvPr/>
          </p:nvGrpSpPr>
          <p:grpSpPr>
            <a:xfrm>
              <a:off x="4441521" y="1715470"/>
              <a:ext cx="808162" cy="854568"/>
              <a:chOff x="4707071" y="3749846"/>
              <a:chExt cx="808162" cy="854568"/>
            </a:xfrm>
          </p:grpSpPr>
          <p:pic>
            <p:nvPicPr>
              <p:cNvPr id="81" name="Kuva 80" descr="Naisen sormi">
                <a:extLst>
                  <a:ext uri="{FF2B5EF4-FFF2-40B4-BE49-F238E27FC236}">
                    <a16:creationId xmlns:a16="http://schemas.microsoft.com/office/drawing/2014/main" id="{A65AE70C-8569-E232-47ED-7BF69A30B2C6}"/>
                  </a:ext>
                </a:extLst>
              </p:cNvPr>
              <p:cNvPicPr>
                <a:picLocks noChangeAspect="1"/>
              </p:cNvPicPr>
              <p:nvPr/>
            </p:nvPicPr>
            <p:blipFill>
              <a:blip r:embed="rId26" cstate="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flipH="1">
                <a:off x="5117803" y="3749846"/>
                <a:ext cx="397430" cy="824492"/>
              </a:xfrm>
              <a:prstGeom prst="rect">
                <a:avLst/>
              </a:prstGeom>
            </p:spPr>
          </p:pic>
          <p:pic>
            <p:nvPicPr>
              <p:cNvPr id="82" name="Kuva 81" descr="Tyttö päällä necklace">
                <a:extLst>
                  <a:ext uri="{FF2B5EF4-FFF2-40B4-BE49-F238E27FC236}">
                    <a16:creationId xmlns:a16="http://schemas.microsoft.com/office/drawing/2014/main" id="{B0583E59-EFE7-0EB9-9FA1-B20719BF37A8}"/>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707071" y="3766765"/>
                <a:ext cx="250563" cy="837649"/>
              </a:xfrm>
              <a:prstGeom prst="rect">
                <a:avLst/>
              </a:prstGeom>
            </p:spPr>
          </p:pic>
        </p:grpSp>
        <p:sp>
          <p:nvSpPr>
            <p:cNvPr id="75" name="Tekstiruutu 15">
              <a:extLst>
                <a:ext uri="{FF2B5EF4-FFF2-40B4-BE49-F238E27FC236}">
                  <a16:creationId xmlns:a16="http://schemas.microsoft.com/office/drawing/2014/main" id="{0D5E6F05-7545-A529-7CA0-2DB56EECF817}"/>
                </a:ext>
              </a:extLst>
            </p:cNvPr>
            <p:cNvSpPr txBox="1"/>
            <p:nvPr/>
          </p:nvSpPr>
          <p:spPr>
            <a:xfrm>
              <a:off x="3628404" y="2655987"/>
              <a:ext cx="3086778" cy="472498"/>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fi-FI" sz="1200" b="1" dirty="0">
                  <a:solidFill>
                    <a:schemeClr val="accent2"/>
                  </a:solidFill>
                  <a:cs typeface="Archivo" pitchFamily="2" charset="77"/>
                </a:rPr>
                <a:t>40 % </a:t>
              </a:r>
              <a:r>
                <a:rPr lang="fi-FI" sz="1200" b="1" dirty="0" err="1">
                  <a:solidFill>
                    <a:schemeClr val="accent2"/>
                  </a:solidFill>
                  <a:cs typeface="Archivo" pitchFamily="2" charset="77"/>
                </a:rPr>
                <a:t>söker</a:t>
              </a:r>
              <a:r>
                <a:rPr lang="fi-FI" sz="1200" b="1" dirty="0">
                  <a:solidFill>
                    <a:schemeClr val="accent2"/>
                  </a:solidFill>
                  <a:cs typeface="Archivo" pitchFamily="2" charset="77"/>
                </a:rPr>
                <a:t> </a:t>
              </a:r>
              <a:r>
                <a:rPr lang="fi-FI" sz="1200" b="1" dirty="0" err="1">
                  <a:solidFill>
                    <a:schemeClr val="accent2"/>
                  </a:solidFill>
                  <a:cs typeface="Archivo" pitchFamily="2" charset="77"/>
                </a:rPr>
                <a:t>vård</a:t>
              </a:r>
              <a:endParaRPr lang="fi-FI" sz="1200" b="1" dirty="0">
                <a:solidFill>
                  <a:schemeClr val="accent2"/>
                </a:solidFill>
                <a:cs typeface="Archivo" pitchFamily="2" charset="77"/>
              </a:endParaRPr>
            </a:p>
          </p:txBody>
        </p:sp>
        <p:grpSp>
          <p:nvGrpSpPr>
            <p:cNvPr id="76" name="Ryhmä 75">
              <a:extLst>
                <a:ext uri="{FF2B5EF4-FFF2-40B4-BE49-F238E27FC236}">
                  <a16:creationId xmlns:a16="http://schemas.microsoft.com/office/drawing/2014/main" id="{196151F5-1458-0AB2-8D90-DAE3F9705A12}"/>
                </a:ext>
              </a:extLst>
            </p:cNvPr>
            <p:cNvGrpSpPr/>
            <p:nvPr/>
          </p:nvGrpSpPr>
          <p:grpSpPr>
            <a:xfrm>
              <a:off x="4625742" y="1634935"/>
              <a:ext cx="1014661" cy="1027629"/>
              <a:chOff x="2647227" y="3722589"/>
              <a:chExt cx="1014661" cy="1027629"/>
            </a:xfrm>
            <a:solidFill>
              <a:srgbClr val="0090A4"/>
            </a:solidFill>
          </p:grpSpPr>
          <p:pic>
            <p:nvPicPr>
              <p:cNvPr id="77" name="Kuva 76" descr="Naisen sormi">
                <a:extLst>
                  <a:ext uri="{FF2B5EF4-FFF2-40B4-BE49-F238E27FC236}">
                    <a16:creationId xmlns:a16="http://schemas.microsoft.com/office/drawing/2014/main" id="{F7D3BD90-5BD8-31ED-AE77-819FF24A4240}"/>
                  </a:ext>
                </a:extLst>
              </p:cNvPr>
              <p:cNvPicPr>
                <a:picLocks noChangeAspect="1"/>
              </p:cNvPicPr>
              <p:nvPr/>
            </p:nvPicPr>
            <p:blipFill>
              <a:blip r:embed="rId26" cstate="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flipH="1">
                <a:off x="3264458" y="3858235"/>
                <a:ext cx="397430" cy="824492"/>
              </a:xfrm>
              <a:prstGeom prst="rect">
                <a:avLst/>
              </a:prstGeom>
            </p:spPr>
          </p:pic>
          <p:pic>
            <p:nvPicPr>
              <p:cNvPr id="78" name="Kuva 77" descr="Luokkahuoneessa oleva reppuselkäinen tyttö katsomassa luokkatovereita">
                <a:extLst>
                  <a:ext uri="{FF2B5EF4-FFF2-40B4-BE49-F238E27FC236}">
                    <a16:creationId xmlns:a16="http://schemas.microsoft.com/office/drawing/2014/main" id="{FA4B0662-F6FD-AED3-12A2-31B37308E5C9}"/>
                  </a:ext>
                </a:extLst>
              </p:cNvPr>
              <p:cNvPicPr>
                <a:picLocks noChangeAspect="1"/>
              </p:cNvPicPr>
              <p:nvPr/>
            </p:nvPicPr>
            <p:blipFill>
              <a:blip r:embed="rId28" cstate="print">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2906323" y="4077097"/>
                <a:ext cx="253650" cy="673121"/>
              </a:xfrm>
              <a:prstGeom prst="rect">
                <a:avLst/>
              </a:prstGeom>
            </p:spPr>
          </p:pic>
          <p:pic>
            <p:nvPicPr>
              <p:cNvPr id="79" name="Kuva 78" descr="Mies ja parta">
                <a:extLst>
                  <a:ext uri="{FF2B5EF4-FFF2-40B4-BE49-F238E27FC236}">
                    <a16:creationId xmlns:a16="http://schemas.microsoft.com/office/drawing/2014/main" id="{1DB9A412-23AE-AC90-CCAD-75E5736CF89E}"/>
                  </a:ext>
                </a:extLst>
              </p:cNvPr>
              <p:cNvPicPr>
                <a:picLocks noChangeAspect="1"/>
              </p:cNvPicPr>
              <p:nvPr/>
            </p:nvPicPr>
            <p:blipFill>
              <a:blip r:embed="rId30" cstate="print">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2647227" y="3807853"/>
                <a:ext cx="281292" cy="934679"/>
              </a:xfrm>
              <a:prstGeom prst="rect">
                <a:avLst/>
              </a:prstGeom>
            </p:spPr>
          </p:pic>
          <p:pic>
            <p:nvPicPr>
              <p:cNvPr id="80" name="Kuva 79" descr="Vanha mies päällä takki">
                <a:extLst>
                  <a:ext uri="{FF2B5EF4-FFF2-40B4-BE49-F238E27FC236}">
                    <a16:creationId xmlns:a16="http://schemas.microsoft.com/office/drawing/2014/main" id="{82722347-5214-97A2-BE54-2FC73782C526}"/>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flipH="1">
                <a:off x="3181422" y="3722589"/>
                <a:ext cx="305172" cy="1015249"/>
              </a:xfrm>
              <a:prstGeom prst="rect">
                <a:avLst/>
              </a:prstGeom>
            </p:spPr>
          </p:pic>
        </p:grpSp>
      </p:grpSp>
      <p:grpSp>
        <p:nvGrpSpPr>
          <p:cNvPr id="83" name="Ryhmä 82">
            <a:extLst>
              <a:ext uri="{FF2B5EF4-FFF2-40B4-BE49-F238E27FC236}">
                <a16:creationId xmlns:a16="http://schemas.microsoft.com/office/drawing/2014/main" id="{52046FCD-F3CE-600C-4E13-9A9342EFE4C1}"/>
              </a:ext>
            </a:extLst>
          </p:cNvPr>
          <p:cNvGrpSpPr/>
          <p:nvPr/>
        </p:nvGrpSpPr>
        <p:grpSpPr>
          <a:xfrm>
            <a:off x="517585" y="2380891"/>
            <a:ext cx="2010980" cy="1174893"/>
            <a:chOff x="3867598" y="3323329"/>
            <a:chExt cx="2919967" cy="1586718"/>
          </a:xfrm>
        </p:grpSpPr>
        <p:grpSp>
          <p:nvGrpSpPr>
            <p:cNvPr id="84" name="Ryhmä 83">
              <a:extLst>
                <a:ext uri="{FF2B5EF4-FFF2-40B4-BE49-F238E27FC236}">
                  <a16:creationId xmlns:a16="http://schemas.microsoft.com/office/drawing/2014/main" id="{676995AB-7F25-9280-3EEE-35D691543EA3}"/>
                </a:ext>
              </a:extLst>
            </p:cNvPr>
            <p:cNvGrpSpPr/>
            <p:nvPr/>
          </p:nvGrpSpPr>
          <p:grpSpPr>
            <a:xfrm>
              <a:off x="4296748" y="3323329"/>
              <a:ext cx="1656720" cy="1031648"/>
              <a:chOff x="2650973" y="3680965"/>
              <a:chExt cx="1656720" cy="1031648"/>
            </a:xfrm>
            <a:solidFill>
              <a:schemeClr val="accent2"/>
            </a:solidFill>
          </p:grpSpPr>
          <p:pic>
            <p:nvPicPr>
              <p:cNvPr id="92" name="Kuva 91" descr="Luokkahuoneessa oleva reppuselkäinen tyttö katsomassa luokkatovereita">
                <a:extLst>
                  <a:ext uri="{FF2B5EF4-FFF2-40B4-BE49-F238E27FC236}">
                    <a16:creationId xmlns:a16="http://schemas.microsoft.com/office/drawing/2014/main" id="{46B3402F-9148-F57E-C478-1C09F12C106A}"/>
                  </a:ext>
                </a:extLst>
              </p:cNvPr>
              <p:cNvPicPr>
                <a:picLocks noChangeAspect="1"/>
              </p:cNvPicPr>
              <p:nvPr/>
            </p:nvPicPr>
            <p:blipFill>
              <a:blip r:embed="rId32" cstate="print">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2906323" y="4018729"/>
                <a:ext cx="253650" cy="673121"/>
              </a:xfrm>
              <a:prstGeom prst="rect">
                <a:avLst/>
              </a:prstGeom>
            </p:spPr>
          </p:pic>
          <p:pic>
            <p:nvPicPr>
              <p:cNvPr id="93" name="Kuva 92" descr="Mies ja parta">
                <a:extLst>
                  <a:ext uri="{FF2B5EF4-FFF2-40B4-BE49-F238E27FC236}">
                    <a16:creationId xmlns:a16="http://schemas.microsoft.com/office/drawing/2014/main" id="{BA1B10CA-147F-BE24-3E24-6AF78561B463}"/>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650973" y="3751807"/>
                <a:ext cx="281292" cy="934679"/>
              </a:xfrm>
              <a:prstGeom prst="rect">
                <a:avLst/>
              </a:prstGeom>
            </p:spPr>
          </p:pic>
          <p:pic>
            <p:nvPicPr>
              <p:cNvPr id="94" name="Kuva 93" descr="Vanha mies päällä takki">
                <a:extLst>
                  <a:ext uri="{FF2B5EF4-FFF2-40B4-BE49-F238E27FC236}">
                    <a16:creationId xmlns:a16="http://schemas.microsoft.com/office/drawing/2014/main" id="{EF37F1B5-926C-A0B4-63AB-24576ACBC389}"/>
                  </a:ext>
                </a:extLst>
              </p:cNvPr>
              <p:cNvPicPr>
                <a:picLocks noChangeAspect="1"/>
              </p:cNvPicPr>
              <p:nvPr/>
            </p:nvPicPr>
            <p:blipFill>
              <a:blip r:embed="rId34" cstate="print">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flipH="1">
                <a:off x="4002521" y="3680965"/>
                <a:ext cx="305172" cy="1015249"/>
              </a:xfrm>
              <a:prstGeom prst="rect">
                <a:avLst/>
              </a:prstGeom>
            </p:spPr>
          </p:pic>
          <p:pic>
            <p:nvPicPr>
              <p:cNvPr id="95" name="Kuva 94" descr="Naisen sormi">
                <a:extLst>
                  <a:ext uri="{FF2B5EF4-FFF2-40B4-BE49-F238E27FC236}">
                    <a16:creationId xmlns:a16="http://schemas.microsoft.com/office/drawing/2014/main" id="{E6F9D2C0-C731-FC7D-DCC3-5A2764E22860}"/>
                  </a:ext>
                </a:extLst>
              </p:cNvPr>
              <p:cNvPicPr>
                <a:picLocks noChangeAspect="1"/>
              </p:cNvPicPr>
              <p:nvPr/>
            </p:nvPicPr>
            <p:blipFill>
              <a:blip r:embed="rId26" cstate="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flipH="1">
                <a:off x="3242490" y="3888121"/>
                <a:ext cx="397430" cy="824492"/>
              </a:xfrm>
              <a:prstGeom prst="rect">
                <a:avLst/>
              </a:prstGeom>
            </p:spPr>
          </p:pic>
        </p:grpSp>
        <p:grpSp>
          <p:nvGrpSpPr>
            <p:cNvPr id="85" name="Ryhmä 84">
              <a:extLst>
                <a:ext uri="{FF2B5EF4-FFF2-40B4-BE49-F238E27FC236}">
                  <a16:creationId xmlns:a16="http://schemas.microsoft.com/office/drawing/2014/main" id="{5B10D146-BE47-238A-8DF1-D1DA47365D81}"/>
                </a:ext>
              </a:extLst>
            </p:cNvPr>
            <p:cNvGrpSpPr/>
            <p:nvPr/>
          </p:nvGrpSpPr>
          <p:grpSpPr>
            <a:xfrm>
              <a:off x="4320007" y="3492354"/>
              <a:ext cx="1736295" cy="972135"/>
              <a:chOff x="1084726" y="2995220"/>
              <a:chExt cx="1574731" cy="876335"/>
            </a:xfrm>
            <a:solidFill>
              <a:srgbClr val="0090A4"/>
            </a:solidFill>
          </p:grpSpPr>
          <p:pic>
            <p:nvPicPr>
              <p:cNvPr id="87" name="Kuva 86" descr="Mies ja pallo paita">
                <a:extLst>
                  <a:ext uri="{FF2B5EF4-FFF2-40B4-BE49-F238E27FC236}">
                    <a16:creationId xmlns:a16="http://schemas.microsoft.com/office/drawing/2014/main" id="{0D3B9172-0B41-C19C-8E10-437E7FE57574}"/>
                  </a:ext>
                </a:extLst>
              </p:cNvPr>
              <p:cNvPicPr>
                <a:picLocks noChangeAspect="1"/>
              </p:cNvPicPr>
              <p:nvPr/>
            </p:nvPicPr>
            <p:blipFill>
              <a:blip r:embed="rId36" cstate="print">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flipH="1">
                <a:off x="1800884" y="3033906"/>
                <a:ext cx="326097" cy="837649"/>
              </a:xfrm>
              <a:prstGeom prst="rect">
                <a:avLst/>
              </a:prstGeom>
            </p:spPr>
          </p:pic>
          <p:pic>
            <p:nvPicPr>
              <p:cNvPr id="88" name="Kuva 87" descr="Kaareva hiukset poika">
                <a:extLst>
                  <a:ext uri="{FF2B5EF4-FFF2-40B4-BE49-F238E27FC236}">
                    <a16:creationId xmlns:a16="http://schemas.microsoft.com/office/drawing/2014/main" id="{2A90EA46-C083-8C8D-CB4D-ED9C3D50A5E7}"/>
                  </a:ext>
                </a:extLst>
              </p:cNvPr>
              <p:cNvPicPr>
                <a:picLocks noChangeAspect="1"/>
              </p:cNvPicPr>
              <p:nvPr/>
            </p:nvPicPr>
            <p:blipFill>
              <a:blip r:embed="rId38" cstate="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flipH="1">
                <a:off x="2414486" y="3189288"/>
                <a:ext cx="244971" cy="642802"/>
              </a:xfrm>
              <a:prstGeom prst="rect">
                <a:avLst/>
              </a:prstGeom>
            </p:spPr>
          </p:pic>
          <p:pic>
            <p:nvPicPr>
              <p:cNvPr id="89" name="Kuva 88" descr="Tyttö päällä necklace">
                <a:extLst>
                  <a:ext uri="{FF2B5EF4-FFF2-40B4-BE49-F238E27FC236}">
                    <a16:creationId xmlns:a16="http://schemas.microsoft.com/office/drawing/2014/main" id="{86F1AF2B-B3A1-66B6-D7FC-F7A89B80417E}"/>
                  </a:ext>
                </a:extLst>
              </p:cNvPr>
              <p:cNvPicPr>
                <a:picLocks noChangeAspect="1"/>
              </p:cNvPicPr>
              <p:nvPr/>
            </p:nvPicPr>
            <p:blipFill>
              <a:blip r:embed="rId40" cstate="print">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2099522" y="3059991"/>
                <a:ext cx="280532" cy="767717"/>
              </a:xfrm>
              <a:prstGeom prst="rect">
                <a:avLst/>
              </a:prstGeom>
            </p:spPr>
          </p:pic>
          <p:pic>
            <p:nvPicPr>
              <p:cNvPr id="90" name="Kuva 89" descr="Mies päällä necklace">
                <a:extLst>
                  <a:ext uri="{FF2B5EF4-FFF2-40B4-BE49-F238E27FC236}">
                    <a16:creationId xmlns:a16="http://schemas.microsoft.com/office/drawing/2014/main" id="{D2D61D22-25C9-18A9-D9B9-A3AF597F500F}"/>
                  </a:ext>
                </a:extLst>
              </p:cNvPr>
              <p:cNvPicPr>
                <a:picLocks noChangeAspect="1"/>
              </p:cNvPicPr>
              <p:nvPr/>
            </p:nvPicPr>
            <p:blipFill>
              <a:blip r:embed="rId42" cstate="print">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1084726" y="3070394"/>
                <a:ext cx="430492" cy="722737"/>
              </a:xfrm>
              <a:prstGeom prst="rect">
                <a:avLst/>
              </a:prstGeom>
            </p:spPr>
          </p:pic>
          <p:pic>
            <p:nvPicPr>
              <p:cNvPr id="91" name="Kuva 90" descr="Heiluttava mies">
                <a:extLst>
                  <a:ext uri="{FF2B5EF4-FFF2-40B4-BE49-F238E27FC236}">
                    <a16:creationId xmlns:a16="http://schemas.microsoft.com/office/drawing/2014/main" id="{6BF33EC1-E651-E9B2-63CE-D874BD644941}"/>
                  </a:ext>
                </a:extLst>
              </p:cNvPr>
              <p:cNvPicPr>
                <a:picLocks noChangeAspect="1"/>
              </p:cNvPicPr>
              <p:nvPr/>
            </p:nvPicPr>
            <p:blipFill>
              <a:blip r:embed="rId44" cstate="print">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1440103" y="2995220"/>
                <a:ext cx="335095" cy="840403"/>
              </a:xfrm>
              <a:prstGeom prst="rect">
                <a:avLst/>
              </a:prstGeom>
            </p:spPr>
          </p:pic>
        </p:grpSp>
        <p:sp>
          <p:nvSpPr>
            <p:cNvPr id="86" name="Tekstiruutu 273">
              <a:extLst>
                <a:ext uri="{FF2B5EF4-FFF2-40B4-BE49-F238E27FC236}">
                  <a16:creationId xmlns:a16="http://schemas.microsoft.com/office/drawing/2014/main" id="{691ACC88-AFB9-243B-6FCA-8FBC1C4257C3}"/>
                </a:ext>
              </a:extLst>
            </p:cNvPr>
            <p:cNvSpPr txBox="1"/>
            <p:nvPr/>
          </p:nvSpPr>
          <p:spPr>
            <a:xfrm>
              <a:off x="3867598" y="4422285"/>
              <a:ext cx="2919967" cy="487762"/>
            </a:xfrm>
            <a:prstGeom prst="rect">
              <a:avLst/>
            </a:prstGeom>
            <a:noFill/>
          </p:spPr>
          <p:txBody>
            <a:bodyPr wrap="square" lIns="91440" tIns="45720" rIns="91440" bIns="4572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fi-FI" sz="1200" b="1" dirty="0">
                  <a:solidFill>
                    <a:schemeClr val="accent2"/>
                  </a:solidFill>
                  <a:uFill>
                    <a:solidFill>
                      <a:schemeClr val="accent1"/>
                    </a:solidFill>
                  </a:uFill>
                  <a:cs typeface="Archivo" pitchFamily="2" charset="77"/>
                </a:rPr>
                <a:t>60 % </a:t>
              </a:r>
              <a:r>
                <a:rPr lang="fi-FI" sz="1200" b="1" dirty="0" err="1">
                  <a:solidFill>
                    <a:schemeClr val="accent2"/>
                  </a:solidFill>
                  <a:uFill>
                    <a:solidFill>
                      <a:schemeClr val="accent1"/>
                    </a:solidFill>
                  </a:uFill>
                  <a:cs typeface="Archivo" pitchFamily="2" charset="77"/>
                </a:rPr>
                <a:t>söker</a:t>
              </a:r>
              <a:r>
                <a:rPr lang="fi-FI" sz="1200" b="1" dirty="0">
                  <a:solidFill>
                    <a:schemeClr val="accent2"/>
                  </a:solidFill>
                  <a:uFill>
                    <a:solidFill>
                      <a:schemeClr val="accent1"/>
                    </a:solidFill>
                  </a:uFill>
                  <a:cs typeface="Archivo" pitchFamily="2" charset="77"/>
                </a:rPr>
                <a:t> </a:t>
              </a:r>
              <a:r>
                <a:rPr lang="fi-FI" sz="1200" b="1" dirty="0" err="1">
                  <a:solidFill>
                    <a:schemeClr val="accent2"/>
                  </a:solidFill>
                  <a:uFill>
                    <a:solidFill>
                      <a:schemeClr val="accent1"/>
                    </a:solidFill>
                  </a:uFill>
                  <a:cs typeface="Archivo" pitchFamily="2" charset="77"/>
                </a:rPr>
                <a:t>inte</a:t>
              </a:r>
              <a:r>
                <a:rPr lang="fi-FI" sz="1200" b="1" dirty="0">
                  <a:solidFill>
                    <a:schemeClr val="accent2"/>
                  </a:solidFill>
                  <a:uFill>
                    <a:solidFill>
                      <a:schemeClr val="accent1"/>
                    </a:solidFill>
                  </a:uFill>
                  <a:cs typeface="Archivo" pitchFamily="2" charset="77"/>
                </a:rPr>
                <a:t> </a:t>
              </a:r>
              <a:r>
                <a:rPr lang="fi-FI" sz="1200" b="1" dirty="0" err="1">
                  <a:solidFill>
                    <a:schemeClr val="accent2"/>
                  </a:solidFill>
                  <a:uFill>
                    <a:solidFill>
                      <a:schemeClr val="accent1"/>
                    </a:solidFill>
                  </a:uFill>
                  <a:cs typeface="Archivo" pitchFamily="2" charset="77"/>
                </a:rPr>
                <a:t>vård</a:t>
              </a:r>
              <a:endParaRPr lang="fi-FI" sz="1200" b="1" dirty="0">
                <a:solidFill>
                  <a:schemeClr val="accent2"/>
                </a:solidFill>
                <a:uFill>
                  <a:solidFill>
                    <a:schemeClr val="accent1"/>
                  </a:solidFill>
                </a:uFill>
                <a:cs typeface="Archivo" pitchFamily="2" charset="77"/>
              </a:endParaRPr>
            </a:p>
          </p:txBody>
        </p:sp>
      </p:grpSp>
      <p:sp>
        <p:nvSpPr>
          <p:cNvPr id="96" name="Tekstiruutu 274">
            <a:extLst>
              <a:ext uri="{FF2B5EF4-FFF2-40B4-BE49-F238E27FC236}">
                <a16:creationId xmlns:a16="http://schemas.microsoft.com/office/drawing/2014/main" id="{A96299B9-AFAA-B10B-8424-3CE5F6E14C2F}"/>
              </a:ext>
            </a:extLst>
          </p:cNvPr>
          <p:cNvSpPr txBox="1"/>
          <p:nvPr/>
        </p:nvSpPr>
        <p:spPr>
          <a:xfrm>
            <a:off x="1784164" y="2196601"/>
            <a:ext cx="3016965" cy="461665"/>
          </a:xfrm>
          <a:prstGeom prst="rect">
            <a:avLst/>
          </a:prstGeom>
          <a:noFill/>
        </p:spPr>
        <p:txBody>
          <a:bodyPr wrap="square" lIns="91440" tIns="45720" rIns="91440" bIns="4572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fi-FI" sz="1200" b="1" dirty="0" err="1">
                <a:solidFill>
                  <a:schemeClr val="accent2"/>
                </a:solidFill>
                <a:cs typeface="Archivo" pitchFamily="2" charset="77"/>
              </a:rPr>
              <a:t>Personer</a:t>
            </a:r>
            <a:r>
              <a:rPr lang="fi-FI" sz="1200" b="1" dirty="0">
                <a:solidFill>
                  <a:schemeClr val="accent2"/>
                </a:solidFill>
                <a:cs typeface="Archivo" pitchFamily="2" charset="77"/>
              </a:rPr>
              <a:t>, </a:t>
            </a:r>
            <a:r>
              <a:rPr lang="fi-FI" sz="1200" b="1" dirty="0" err="1">
                <a:solidFill>
                  <a:schemeClr val="accent2"/>
                </a:solidFill>
                <a:cs typeface="Archivo" pitchFamily="2" charset="77"/>
              </a:rPr>
              <a:t>som</a:t>
            </a:r>
            <a:r>
              <a:rPr lang="fi-FI" sz="1200" b="1" dirty="0">
                <a:solidFill>
                  <a:schemeClr val="accent2"/>
                </a:solidFill>
                <a:cs typeface="Archivo" pitchFamily="2" charset="77"/>
              </a:rPr>
              <a:t> </a:t>
            </a:r>
            <a:r>
              <a:rPr lang="fi-FI" sz="1200" b="1" dirty="0" err="1">
                <a:solidFill>
                  <a:schemeClr val="accent2"/>
                </a:solidFill>
                <a:cs typeface="Archivo" pitchFamily="2" charset="77"/>
              </a:rPr>
              <a:t>skulle</a:t>
            </a:r>
            <a:r>
              <a:rPr lang="fi-FI" sz="1200" b="1" dirty="0">
                <a:solidFill>
                  <a:schemeClr val="accent2"/>
                </a:solidFill>
                <a:cs typeface="Archivo" pitchFamily="2" charset="77"/>
              </a:rPr>
              <a:t> ha </a:t>
            </a:r>
            <a:r>
              <a:rPr lang="fi-FI" sz="1200" b="1" dirty="0" err="1">
                <a:solidFill>
                  <a:schemeClr val="accent2"/>
                </a:solidFill>
                <a:cs typeface="Archivo" pitchFamily="2" charset="77"/>
              </a:rPr>
              <a:t>nytta</a:t>
            </a:r>
            <a:r>
              <a:rPr lang="fi-FI" sz="1200" b="1" dirty="0">
                <a:solidFill>
                  <a:schemeClr val="accent2"/>
                </a:solidFill>
                <a:cs typeface="Archivo" pitchFamily="2" charset="77"/>
              </a:rPr>
              <a:t> av </a:t>
            </a:r>
            <a:r>
              <a:rPr lang="fi-FI" sz="1200" b="1" dirty="0" err="1">
                <a:solidFill>
                  <a:schemeClr val="accent2"/>
                </a:solidFill>
                <a:cs typeface="Archivo" pitchFamily="2" charset="77"/>
              </a:rPr>
              <a:t>mentalvårdstjänster</a:t>
            </a:r>
            <a:endParaRPr lang="fi-FI" sz="1200" b="1" dirty="0">
              <a:solidFill>
                <a:schemeClr val="accent2"/>
              </a:solidFill>
              <a:cs typeface="Archivo" pitchFamily="2" charset="77"/>
            </a:endParaRPr>
          </a:p>
        </p:txBody>
      </p:sp>
      <p:sp>
        <p:nvSpPr>
          <p:cNvPr id="97" name="Tekstin paikkamerkki 4">
            <a:extLst>
              <a:ext uri="{FF2B5EF4-FFF2-40B4-BE49-F238E27FC236}">
                <a16:creationId xmlns:a16="http://schemas.microsoft.com/office/drawing/2014/main" id="{C470DCF2-D3F1-818F-8F7F-B0A47FD81415}"/>
              </a:ext>
            </a:extLst>
          </p:cNvPr>
          <p:cNvSpPr>
            <a:spLocks noGrp="1"/>
          </p:cNvSpPr>
          <p:nvPr>
            <p:ph type="body" sz="quarter" idx="14"/>
          </p:nvPr>
        </p:nvSpPr>
        <p:spPr>
          <a:xfrm>
            <a:off x="8094709" y="4300187"/>
            <a:ext cx="3911547" cy="1715602"/>
          </a:xfrm>
        </p:spPr>
        <p:txBody>
          <a:bodyPr>
            <a:normAutofit/>
          </a:bodyPr>
          <a:lstStyle/>
          <a:p>
            <a:pPr marL="48895"/>
            <a:r>
              <a:rPr lang="sv-SE" dirty="0"/>
              <a:t>Var och en kan själv påverka sitt psykiska välbefinnande – verktygen finns här.</a:t>
            </a:r>
            <a:endParaRPr lang="fi-FI" sz="2400" i="0" dirty="0">
              <a:ea typeface="Calibri" panose="020F0502020204030204"/>
            </a:endParaRPr>
          </a:p>
        </p:txBody>
      </p:sp>
      <p:sp>
        <p:nvSpPr>
          <p:cNvPr id="98" name="Tekstiruutu 274">
            <a:extLst>
              <a:ext uri="{FF2B5EF4-FFF2-40B4-BE49-F238E27FC236}">
                <a16:creationId xmlns:a16="http://schemas.microsoft.com/office/drawing/2014/main" id="{B70B031A-202F-538E-C57A-174F30322569}"/>
              </a:ext>
            </a:extLst>
          </p:cNvPr>
          <p:cNvSpPr txBox="1"/>
          <p:nvPr/>
        </p:nvSpPr>
        <p:spPr>
          <a:xfrm>
            <a:off x="3903991" y="3853676"/>
            <a:ext cx="3464602" cy="830997"/>
          </a:xfrm>
          <a:prstGeom prst="rect">
            <a:avLst/>
          </a:prstGeom>
          <a:noFill/>
        </p:spPr>
        <p:txBody>
          <a:bodyPr wrap="square" lIns="91440" tIns="45720" rIns="91440" bIns="4572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indent="-180975"/>
            <a:r>
              <a:rPr lang="fi-FI" sz="1600" dirty="0">
                <a:solidFill>
                  <a:schemeClr val="accent2"/>
                </a:solidFill>
                <a:latin typeface="Arial"/>
                <a:cs typeface="Arial"/>
                <a:sym typeface="Wingdings 2" panose="05020102010507070707" pitchFamily="18" charset="2"/>
              </a:rPr>
              <a:t>♥</a:t>
            </a:r>
            <a:r>
              <a:rPr lang="fi-FI" sz="1600" dirty="0">
                <a:solidFill>
                  <a:srgbClr val="000000"/>
                </a:solidFill>
                <a:cs typeface="Archivo" pitchFamily="2" charset="77"/>
                <a:sym typeface="Wingdings 2" panose="05020102010507070707" pitchFamily="18" charset="2"/>
              </a:rPr>
              <a:t> </a:t>
            </a:r>
            <a:r>
              <a:rPr lang="sv-SE" sz="1600" b="1" dirty="0"/>
              <a:t>I väntan på vård</a:t>
            </a:r>
            <a:br>
              <a:rPr lang="sv-SE" sz="1600" dirty="0"/>
            </a:br>
            <a:r>
              <a:rPr lang="sv-SE" sz="1600" dirty="0"/>
              <a:t>De som väntar på vård kan få lindring av symtomen genom innehållet</a:t>
            </a:r>
            <a:r>
              <a:rPr lang="fi-FI" sz="1600" dirty="0">
                <a:solidFill>
                  <a:srgbClr val="000000"/>
                </a:solidFill>
                <a:cs typeface="Archivo" pitchFamily="2" charset="77"/>
              </a:rPr>
              <a:t>.</a:t>
            </a:r>
          </a:p>
        </p:txBody>
      </p:sp>
      <p:sp>
        <p:nvSpPr>
          <p:cNvPr id="99" name="Tekstiruutu 274">
            <a:extLst>
              <a:ext uri="{FF2B5EF4-FFF2-40B4-BE49-F238E27FC236}">
                <a16:creationId xmlns:a16="http://schemas.microsoft.com/office/drawing/2014/main" id="{9BB01C66-BEB9-AE04-2D99-C7F087885BF5}"/>
              </a:ext>
            </a:extLst>
          </p:cNvPr>
          <p:cNvSpPr txBox="1"/>
          <p:nvPr/>
        </p:nvSpPr>
        <p:spPr>
          <a:xfrm>
            <a:off x="3903991" y="5631302"/>
            <a:ext cx="3156272" cy="830997"/>
          </a:xfrm>
          <a:prstGeom prst="rect">
            <a:avLst/>
          </a:prstGeom>
          <a:noFill/>
        </p:spPr>
        <p:txBody>
          <a:bodyPr wrap="square" lIns="91440" tIns="45720" rIns="91440" bIns="4572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indent="-180975"/>
            <a:r>
              <a:rPr lang="fi-FI" sz="1600" b="1" dirty="0">
                <a:solidFill>
                  <a:schemeClr val="accent2"/>
                </a:solidFill>
                <a:latin typeface="Arial"/>
                <a:cs typeface="Arial"/>
                <a:sym typeface="Wingdings 2" panose="05020102010507070707" pitchFamily="18" charset="2"/>
              </a:rPr>
              <a:t>♥</a:t>
            </a:r>
            <a:r>
              <a:rPr lang="fi-FI" sz="1600" b="1" dirty="0">
                <a:solidFill>
                  <a:srgbClr val="000000"/>
                </a:solidFill>
                <a:cs typeface="Archivo" pitchFamily="2" charset="77"/>
                <a:sym typeface="Wingdings 2" panose="05020102010507070707" pitchFamily="18" charset="2"/>
              </a:rPr>
              <a:t> </a:t>
            </a:r>
            <a:r>
              <a:rPr lang="sv-SE" sz="1600" b="1" dirty="0"/>
              <a:t>Efter vården</a:t>
            </a:r>
            <a:br>
              <a:rPr lang="sv-SE" sz="1600" dirty="0"/>
            </a:br>
            <a:r>
              <a:rPr lang="sv-SE" sz="1600" dirty="0"/>
              <a:t>Innehållet som stöd och trygghet för patienten även efter vården.</a:t>
            </a:r>
            <a:endParaRPr lang="fi-FI" sz="1600" dirty="0">
              <a:solidFill>
                <a:srgbClr val="000000"/>
              </a:solidFill>
              <a:cs typeface="Archivo" pitchFamily="2" charset="77"/>
            </a:endParaRPr>
          </a:p>
        </p:txBody>
      </p:sp>
      <p:sp>
        <p:nvSpPr>
          <p:cNvPr id="100" name="Tekstiruutu 274">
            <a:extLst>
              <a:ext uri="{FF2B5EF4-FFF2-40B4-BE49-F238E27FC236}">
                <a16:creationId xmlns:a16="http://schemas.microsoft.com/office/drawing/2014/main" id="{53C8A25C-AF1D-4DB2-2963-A0745303C0CC}"/>
              </a:ext>
            </a:extLst>
          </p:cNvPr>
          <p:cNvSpPr txBox="1"/>
          <p:nvPr/>
        </p:nvSpPr>
        <p:spPr>
          <a:xfrm>
            <a:off x="226021" y="3852344"/>
            <a:ext cx="3182841" cy="1077218"/>
          </a:xfrm>
          <a:prstGeom prst="rect">
            <a:avLst/>
          </a:prstGeom>
          <a:noFill/>
        </p:spPr>
        <p:txBody>
          <a:bodyPr wrap="square" lIns="91440" tIns="45720" rIns="91440" bIns="4572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indent="-180975">
              <a:spcAft>
                <a:spcPts val="600"/>
              </a:spcAft>
            </a:pPr>
            <a:r>
              <a:rPr lang="fi-FI" sz="1600" b="1" dirty="0">
                <a:solidFill>
                  <a:schemeClr val="accent2"/>
                </a:solidFill>
                <a:latin typeface="Arial"/>
                <a:cs typeface="Arial"/>
                <a:sym typeface="Wingdings 2" panose="05020102010507070707" pitchFamily="18" charset="2"/>
              </a:rPr>
              <a:t>♥</a:t>
            </a:r>
            <a:r>
              <a:rPr lang="fi-FI" sz="1600" b="1" dirty="0">
                <a:solidFill>
                  <a:srgbClr val="000000"/>
                </a:solidFill>
                <a:cs typeface="Archivo" pitchFamily="2" charset="77"/>
                <a:sym typeface="Wingdings 2" panose="05020102010507070707" pitchFamily="18" charset="2"/>
              </a:rPr>
              <a:t> </a:t>
            </a:r>
            <a:r>
              <a:rPr lang="sv-SE" sz="1600" b="1" dirty="0"/>
              <a:t>Alla som har psykiska symtom behöver inte professionell hjälp</a:t>
            </a:r>
            <a:br>
              <a:rPr lang="sv-SE" sz="1600" dirty="0"/>
            </a:br>
            <a:r>
              <a:rPr lang="sv-SE" sz="1600" dirty="0"/>
              <a:t>För lindriga och medelsvåra symtom kan egenvård räcka.</a:t>
            </a:r>
            <a:endParaRPr lang="fi-FI" sz="1600" dirty="0">
              <a:solidFill>
                <a:srgbClr val="000000"/>
              </a:solidFill>
              <a:cs typeface="Archivo" pitchFamily="2" charset="77"/>
            </a:endParaRPr>
          </a:p>
        </p:txBody>
      </p:sp>
      <p:sp>
        <p:nvSpPr>
          <p:cNvPr id="101" name="Tekstiruutu 274">
            <a:extLst>
              <a:ext uri="{FF2B5EF4-FFF2-40B4-BE49-F238E27FC236}">
                <a16:creationId xmlns:a16="http://schemas.microsoft.com/office/drawing/2014/main" id="{3CAC25DD-ABFA-369F-BFE9-BACC12DED984}"/>
              </a:ext>
            </a:extLst>
          </p:cNvPr>
          <p:cNvSpPr txBox="1"/>
          <p:nvPr/>
        </p:nvSpPr>
        <p:spPr>
          <a:xfrm>
            <a:off x="235479" y="5037100"/>
            <a:ext cx="3371996" cy="1569660"/>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600" b="1" dirty="0">
                <a:solidFill>
                  <a:schemeClr val="accent2"/>
                </a:solidFill>
                <a:latin typeface="Arial" panose="020B0604020202020204" pitchFamily="34" charset="0"/>
                <a:cs typeface="Arial" panose="020B0604020202020204" pitchFamily="34" charset="0"/>
                <a:sym typeface="Wingdings 2" panose="05020102010507070707" pitchFamily="18" charset="2"/>
              </a:rPr>
              <a:t>♥</a:t>
            </a:r>
            <a:r>
              <a:rPr lang="fi-FI" sz="1600" b="1" dirty="0">
                <a:solidFill>
                  <a:srgbClr val="000000"/>
                </a:solidFill>
                <a:cs typeface="Archivo" pitchFamily="2" charset="77"/>
                <a:sym typeface="Wingdings 2" panose="05020102010507070707" pitchFamily="18" charset="2"/>
              </a:rPr>
              <a:t> </a:t>
            </a:r>
            <a:r>
              <a:rPr lang="sv-SE" sz="1600" b="1" dirty="0"/>
              <a:t>Många söker information och hjälp</a:t>
            </a:r>
          </a:p>
          <a:p>
            <a:r>
              <a:rPr lang="sv-SE" sz="1600" b="1" dirty="0"/>
              <a:t>på nätet</a:t>
            </a:r>
            <a:br>
              <a:rPr lang="sv-SE" sz="1600" dirty="0"/>
            </a:br>
            <a:r>
              <a:rPr lang="sv-SE" sz="1600" dirty="0"/>
              <a:t>En del av dem har nytta av tillförlitlig information och verktyg.</a:t>
            </a:r>
            <a:br>
              <a:rPr lang="sv-SE" sz="1600" dirty="0"/>
            </a:br>
            <a:r>
              <a:rPr lang="sv-SE" sz="1600" dirty="0"/>
              <a:t>En del blir uppmuntrade att söka kamratstöd eller professionell hjälp.</a:t>
            </a:r>
            <a:endParaRPr lang="fi-FI" sz="1600" dirty="0">
              <a:solidFill>
                <a:srgbClr val="000000"/>
              </a:solidFill>
              <a:cs typeface="Archivo" pitchFamily="2" charset="77"/>
            </a:endParaRPr>
          </a:p>
        </p:txBody>
      </p:sp>
      <p:sp>
        <p:nvSpPr>
          <p:cNvPr id="102" name="Tekstiruutu 274">
            <a:extLst>
              <a:ext uri="{FF2B5EF4-FFF2-40B4-BE49-F238E27FC236}">
                <a16:creationId xmlns:a16="http://schemas.microsoft.com/office/drawing/2014/main" id="{078FFCC1-3578-F78D-C25F-EE1C5C1FF561}"/>
              </a:ext>
            </a:extLst>
          </p:cNvPr>
          <p:cNvSpPr txBox="1"/>
          <p:nvPr/>
        </p:nvSpPr>
        <p:spPr>
          <a:xfrm>
            <a:off x="3903991" y="4742489"/>
            <a:ext cx="3221435" cy="830997"/>
          </a:xfrm>
          <a:prstGeom prst="rect">
            <a:avLst/>
          </a:prstGeom>
          <a:noFill/>
        </p:spPr>
        <p:txBody>
          <a:bodyPr wrap="square" lIns="91440" tIns="45720" rIns="91440" bIns="4572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indent="-180975"/>
            <a:r>
              <a:rPr lang="fi-FI" sz="1600" b="1" dirty="0">
                <a:solidFill>
                  <a:schemeClr val="accent2"/>
                </a:solidFill>
                <a:latin typeface="Arial"/>
                <a:cs typeface="Arial"/>
                <a:sym typeface="Wingdings 2" panose="05020102010507070707" pitchFamily="18" charset="2"/>
              </a:rPr>
              <a:t>♥</a:t>
            </a:r>
            <a:r>
              <a:rPr lang="fi-FI" sz="1600" b="1" dirty="0">
                <a:solidFill>
                  <a:srgbClr val="000000"/>
                </a:solidFill>
                <a:cs typeface="Archivo" pitchFamily="2" charset="77"/>
                <a:sym typeface="Wingdings 2" panose="05020102010507070707" pitchFamily="18" charset="2"/>
              </a:rPr>
              <a:t> </a:t>
            </a:r>
            <a:r>
              <a:rPr lang="sv-SE" sz="1600" b="1" dirty="0"/>
              <a:t>Under vården</a:t>
            </a:r>
            <a:br>
              <a:rPr lang="sv-SE" sz="1600" dirty="0"/>
            </a:br>
            <a:r>
              <a:rPr lang="sv-SE" sz="1600" dirty="0"/>
              <a:t>Patienter och yrkespersoner kan använda innehållet under vården.</a:t>
            </a:r>
            <a:endParaRPr lang="fi-FI" sz="1600" dirty="0">
              <a:solidFill>
                <a:srgbClr val="000000"/>
              </a:solidFill>
              <a:cs typeface="Archivo" pitchFamily="2" charset="77"/>
            </a:endParaRPr>
          </a:p>
        </p:txBody>
      </p:sp>
    </p:spTree>
    <p:extLst>
      <p:ext uri="{BB962C8B-B14F-4D97-AF65-F5344CB8AC3E}">
        <p14:creationId xmlns:p14="http://schemas.microsoft.com/office/powerpoint/2010/main" val="3996072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descr="Kuva, joka sisältää kohteen henkilö, Matkapuhelin, vekotin, Viestintälaite&#10;&#10;Kuvaus luotu automaattisesti">
            <a:extLst>
              <a:ext uri="{FF2B5EF4-FFF2-40B4-BE49-F238E27FC236}">
                <a16:creationId xmlns:a16="http://schemas.microsoft.com/office/drawing/2014/main" id="{B7D116F3-FC0F-38E8-9199-92230B1060A8}"/>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Otsikko 2">
            <a:extLst>
              <a:ext uri="{FF2B5EF4-FFF2-40B4-BE49-F238E27FC236}">
                <a16:creationId xmlns:a16="http://schemas.microsoft.com/office/drawing/2014/main" id="{9F0338E1-C968-5861-6A96-38A2DDA4C2DC}"/>
              </a:ext>
            </a:extLst>
          </p:cNvPr>
          <p:cNvSpPr>
            <a:spLocks noGrp="1"/>
          </p:cNvSpPr>
          <p:nvPr>
            <p:ph type="title"/>
          </p:nvPr>
        </p:nvSpPr>
        <p:spPr>
          <a:xfrm>
            <a:off x="317937" y="1"/>
            <a:ext cx="11502356" cy="1690688"/>
          </a:xfrm>
          <a:effectLst>
            <a:outerShdw blurRad="50800" dist="38100" dir="2700000" algn="tl" rotWithShape="0">
              <a:prstClr val="black">
                <a:alpha val="40000"/>
              </a:prstClr>
            </a:outerShdw>
          </a:effectLst>
        </p:spPr>
        <p:txBody>
          <a:bodyPr/>
          <a:lstStyle/>
          <a:p>
            <a:pPr marL="0" indent="0" algn="l">
              <a:buNone/>
            </a:pPr>
            <a:r>
              <a:rPr lang="fi-FI" dirty="0" err="1">
                <a:solidFill>
                  <a:srgbClr val="FFFFFF"/>
                </a:solidFill>
                <a:effectLst>
                  <a:outerShdw blurRad="38100" dist="38100" dir="2700000" algn="tl">
                    <a:srgbClr val="000000">
                      <a:alpha val="43137"/>
                    </a:srgbClr>
                  </a:outerShdw>
                </a:effectLst>
              </a:rPr>
              <a:t>Medborgarnas</a:t>
            </a:r>
            <a:r>
              <a:rPr lang="fi-FI" dirty="0">
                <a:solidFill>
                  <a:srgbClr val="FFFFFF"/>
                </a:solidFill>
                <a:effectLst>
                  <a:outerShdw blurRad="38100" dist="38100" dir="2700000" algn="tl">
                    <a:srgbClr val="000000">
                      <a:alpha val="43137"/>
                    </a:srgbClr>
                  </a:outerShdw>
                </a:effectLst>
              </a:rPr>
              <a:t> </a:t>
            </a:r>
            <a:r>
              <a:rPr lang="fi-FI" dirty="0" err="1">
                <a:solidFill>
                  <a:srgbClr val="FFFFFF"/>
                </a:solidFill>
                <a:effectLst>
                  <a:outerShdw blurRad="38100" dist="38100" dir="2700000" algn="tl">
                    <a:srgbClr val="000000">
                      <a:alpha val="43137"/>
                    </a:srgbClr>
                  </a:outerShdw>
                </a:effectLst>
              </a:rPr>
              <a:t>erfarenheter</a:t>
            </a:r>
            <a:r>
              <a:rPr lang="fi-FI" dirty="0">
                <a:solidFill>
                  <a:srgbClr val="FFFFFF"/>
                </a:solidFill>
                <a:effectLst>
                  <a:outerShdw blurRad="38100" dist="38100" dir="2700000" algn="tl">
                    <a:srgbClr val="000000">
                      <a:alpha val="43137"/>
                    </a:srgbClr>
                  </a:outerShdw>
                </a:effectLst>
              </a:rPr>
              <a:t> av </a:t>
            </a:r>
            <a:br>
              <a:rPr lang="fi-FI" dirty="0">
                <a:solidFill>
                  <a:srgbClr val="FFFFFF"/>
                </a:solidFill>
                <a:effectLst>
                  <a:outerShdw blurRad="38100" dist="38100" dir="2700000" algn="tl">
                    <a:srgbClr val="000000">
                      <a:alpha val="43137"/>
                    </a:srgbClr>
                  </a:outerShdw>
                </a:effectLst>
              </a:rPr>
            </a:br>
            <a:r>
              <a:rPr lang="fi-FI" dirty="0" err="1">
                <a:solidFill>
                  <a:srgbClr val="FFFFFF"/>
                </a:solidFill>
                <a:effectLst>
                  <a:outerShdw blurRad="38100" dist="38100" dir="2700000" algn="tl">
                    <a:srgbClr val="000000">
                      <a:alpha val="43137"/>
                    </a:srgbClr>
                  </a:outerShdw>
                </a:effectLst>
              </a:rPr>
              <a:t>använda</a:t>
            </a:r>
            <a:r>
              <a:rPr lang="fi-FI" dirty="0">
                <a:solidFill>
                  <a:srgbClr val="FFFFFF"/>
                </a:solidFill>
                <a:effectLst>
                  <a:outerShdw blurRad="38100" dist="38100" dir="2700000" algn="tl">
                    <a:srgbClr val="000000">
                      <a:alpha val="43137"/>
                    </a:srgbClr>
                  </a:outerShdw>
                </a:effectLst>
              </a:rPr>
              <a:t> </a:t>
            </a:r>
            <a:r>
              <a:rPr lang="fi-FI" dirty="0" err="1">
                <a:solidFill>
                  <a:srgbClr val="FFFFFF"/>
                </a:solidFill>
                <a:effectLst>
                  <a:outerShdw blurRad="38100" dist="38100" dir="2700000" algn="tl">
                    <a:srgbClr val="000000">
                      <a:alpha val="43137"/>
                    </a:srgbClr>
                  </a:outerShdw>
                </a:effectLst>
              </a:rPr>
              <a:t>innehållet</a:t>
            </a:r>
            <a:endParaRPr lang="fi-FI" sz="3600" b="1" i="0" dirty="0">
              <a:solidFill>
                <a:srgbClr val="FFFFFF"/>
              </a:solidFill>
              <a:effectLst>
                <a:outerShdw blurRad="38100" dist="38100" dir="2700000" algn="tl">
                  <a:srgbClr val="000000">
                    <a:alpha val="43137"/>
                  </a:srgbClr>
                </a:outerShdw>
              </a:effectLst>
            </a:endParaRPr>
          </a:p>
        </p:txBody>
      </p:sp>
      <p:sp>
        <p:nvSpPr>
          <p:cNvPr id="3" name="Suorakulmio: Pyöristetyt kulmat 2">
            <a:extLst>
              <a:ext uri="{FF2B5EF4-FFF2-40B4-BE49-F238E27FC236}">
                <a16:creationId xmlns:a16="http://schemas.microsoft.com/office/drawing/2014/main" id="{633E78AD-26E9-A5D7-8EF8-236692FE3FBC}"/>
              </a:ext>
            </a:extLst>
          </p:cNvPr>
          <p:cNvSpPr/>
          <p:nvPr/>
        </p:nvSpPr>
        <p:spPr>
          <a:xfrm>
            <a:off x="7854566" y="4501814"/>
            <a:ext cx="3043299" cy="1429964"/>
          </a:xfrm>
          <a:prstGeom prst="roundRect">
            <a:avLst/>
          </a:prstGeom>
          <a:solidFill>
            <a:srgbClr val="FFFFFF">
              <a:alpha val="94902"/>
            </a:srgb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fi-FI" sz="1600" dirty="0" err="1">
                <a:solidFill>
                  <a:schemeClr val="tx1"/>
                </a:solidFill>
              </a:rPr>
              <a:t>Att</a:t>
            </a:r>
            <a:r>
              <a:rPr lang="fi-FI" sz="1600" dirty="0">
                <a:solidFill>
                  <a:schemeClr val="tx1"/>
                </a:solidFill>
              </a:rPr>
              <a:t> </a:t>
            </a:r>
            <a:r>
              <a:rPr lang="fi-FI" sz="1600" dirty="0" err="1">
                <a:solidFill>
                  <a:schemeClr val="tx1"/>
                </a:solidFill>
              </a:rPr>
              <a:t>kunna</a:t>
            </a:r>
            <a:r>
              <a:rPr lang="fi-FI" sz="1600" dirty="0">
                <a:solidFill>
                  <a:schemeClr val="tx1"/>
                </a:solidFill>
              </a:rPr>
              <a:t> </a:t>
            </a:r>
            <a:r>
              <a:rPr lang="fi-FI" sz="1600" dirty="0" err="1">
                <a:solidFill>
                  <a:schemeClr val="tx1"/>
                </a:solidFill>
              </a:rPr>
              <a:t>återvända</a:t>
            </a:r>
            <a:r>
              <a:rPr lang="fi-FI" sz="1600" dirty="0">
                <a:solidFill>
                  <a:schemeClr val="tx1"/>
                </a:solidFill>
              </a:rPr>
              <a:t> </a:t>
            </a:r>
            <a:r>
              <a:rPr lang="fi-FI" sz="1600" dirty="0" err="1">
                <a:solidFill>
                  <a:schemeClr val="tx1"/>
                </a:solidFill>
              </a:rPr>
              <a:t>till</a:t>
            </a:r>
            <a:r>
              <a:rPr lang="fi-FI" sz="1600" dirty="0">
                <a:solidFill>
                  <a:schemeClr val="tx1"/>
                </a:solidFill>
              </a:rPr>
              <a:t> </a:t>
            </a:r>
            <a:r>
              <a:rPr lang="fi-FI" sz="1600" dirty="0" err="1">
                <a:solidFill>
                  <a:schemeClr val="tx1"/>
                </a:solidFill>
              </a:rPr>
              <a:t>innehållet</a:t>
            </a:r>
            <a:endParaRPr lang="fi-FI" sz="1600" dirty="0">
              <a:solidFill>
                <a:schemeClr val="tx1"/>
              </a:solidFill>
            </a:endParaRPr>
          </a:p>
          <a:p>
            <a:pPr algn="ctr"/>
            <a:r>
              <a:rPr lang="fi-FI" sz="1600" dirty="0">
                <a:solidFill>
                  <a:schemeClr val="accent2"/>
                </a:solidFill>
                <a:latin typeface="Ink Free" panose="03080402000500000000" pitchFamily="66" charset="0"/>
                <a:cs typeface="Arial"/>
              </a:rPr>
              <a:t>”</a:t>
            </a:r>
            <a:r>
              <a:rPr lang="sv-SE" sz="1600" dirty="0">
                <a:solidFill>
                  <a:schemeClr val="accent2"/>
                </a:solidFill>
                <a:latin typeface="Ink Free" panose="03080402000500000000" pitchFamily="66" charset="0"/>
              </a:rPr>
              <a:t> Tillgängligt för mig dygnet runt – hjälper att stoppa den värsta känslan</a:t>
            </a:r>
            <a:r>
              <a:rPr lang="fi-FI" sz="1600" dirty="0">
                <a:solidFill>
                  <a:schemeClr val="accent2"/>
                </a:solidFill>
                <a:latin typeface="Ink Free" panose="03080402000500000000" pitchFamily="66" charset="0"/>
                <a:cs typeface="Arial"/>
              </a:rPr>
              <a:t>.”</a:t>
            </a:r>
          </a:p>
          <a:p>
            <a:pPr algn="ctr"/>
            <a:endParaRPr lang="fi-FI" sz="1600" dirty="0">
              <a:solidFill>
                <a:schemeClr val="tx1"/>
              </a:solidFill>
            </a:endParaRPr>
          </a:p>
        </p:txBody>
      </p:sp>
      <p:sp>
        <p:nvSpPr>
          <p:cNvPr id="5" name="Suorakulmio: Pyöristetyt kulmat 4">
            <a:extLst>
              <a:ext uri="{FF2B5EF4-FFF2-40B4-BE49-F238E27FC236}">
                <a16:creationId xmlns:a16="http://schemas.microsoft.com/office/drawing/2014/main" id="{AC161EED-4D12-45DD-25C7-5BBCB3A73E54}"/>
              </a:ext>
            </a:extLst>
          </p:cNvPr>
          <p:cNvSpPr/>
          <p:nvPr/>
        </p:nvSpPr>
        <p:spPr>
          <a:xfrm>
            <a:off x="2132203" y="4885610"/>
            <a:ext cx="2109324" cy="1004950"/>
          </a:xfrm>
          <a:prstGeom prst="roundRect">
            <a:avLst/>
          </a:prstGeom>
          <a:solidFill>
            <a:srgbClr val="FFFFFF">
              <a:alpha val="94902"/>
            </a:srgb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36000" tIns="45720" rIns="36000" bIns="45720" rtlCol="0" anchor="t"/>
          <a:lstStyle/>
          <a:p>
            <a:pPr algn="ctr"/>
            <a:r>
              <a:rPr lang="fi-FI" sz="1600" dirty="0" err="1">
                <a:solidFill>
                  <a:srgbClr val="000000"/>
                </a:solidFill>
                <a:ea typeface="+mn-lt"/>
                <a:cs typeface="+mn-lt"/>
              </a:rPr>
              <a:t>Under</a:t>
            </a:r>
            <a:r>
              <a:rPr lang="fi-FI" sz="1600" dirty="0">
                <a:solidFill>
                  <a:srgbClr val="000000"/>
                </a:solidFill>
                <a:ea typeface="+mn-lt"/>
                <a:cs typeface="+mn-lt"/>
              </a:rPr>
              <a:t> </a:t>
            </a:r>
            <a:r>
              <a:rPr lang="fi-FI" sz="1600" dirty="0" err="1">
                <a:solidFill>
                  <a:srgbClr val="000000"/>
                </a:solidFill>
                <a:ea typeface="+mn-lt"/>
                <a:cs typeface="+mn-lt"/>
              </a:rPr>
              <a:t>vården</a:t>
            </a:r>
            <a:endParaRPr lang="fi-FI" sz="1600" dirty="0">
              <a:solidFill>
                <a:srgbClr val="000000"/>
              </a:solidFill>
              <a:ea typeface="+mn-lt"/>
              <a:cs typeface="+mn-lt"/>
            </a:endParaRPr>
          </a:p>
          <a:p>
            <a:pPr algn="ctr"/>
            <a:r>
              <a:rPr lang="sv-SE" sz="1600" dirty="0">
                <a:solidFill>
                  <a:schemeClr val="accent2"/>
                </a:solidFill>
                <a:latin typeface="Ink Free" panose="03080402000500000000" pitchFamily="66" charset="0"/>
              </a:rPr>
              <a:t>”Lättar på känslan mellan besöken.”</a:t>
            </a:r>
            <a:endParaRPr lang="fi-FI" sz="1600" dirty="0">
              <a:solidFill>
                <a:schemeClr val="accent2"/>
              </a:solidFill>
              <a:latin typeface="Ink Free" panose="03080402000500000000" pitchFamily="66" charset="0"/>
              <a:cs typeface="Arial"/>
            </a:endParaRPr>
          </a:p>
        </p:txBody>
      </p:sp>
      <p:grpSp>
        <p:nvGrpSpPr>
          <p:cNvPr id="11" name="Ryhmä 10">
            <a:extLst>
              <a:ext uri="{FF2B5EF4-FFF2-40B4-BE49-F238E27FC236}">
                <a16:creationId xmlns:a16="http://schemas.microsoft.com/office/drawing/2014/main" id="{A78B566A-C308-DBA7-7FBD-5A48B451F88B}"/>
              </a:ext>
            </a:extLst>
          </p:cNvPr>
          <p:cNvGrpSpPr/>
          <p:nvPr/>
        </p:nvGrpSpPr>
        <p:grpSpPr>
          <a:xfrm>
            <a:off x="1727338" y="1727159"/>
            <a:ext cx="2771731" cy="1279854"/>
            <a:chOff x="216249" y="4792835"/>
            <a:chExt cx="2196445" cy="1050243"/>
          </a:xfrm>
          <a:solidFill>
            <a:srgbClr val="FFFFFF">
              <a:alpha val="94902"/>
            </a:srgbClr>
          </a:solidFill>
        </p:grpSpPr>
        <p:sp>
          <p:nvSpPr>
            <p:cNvPr id="4" name="Suorakulmio: Pyöristetyt kulmat 3">
              <a:extLst>
                <a:ext uri="{FF2B5EF4-FFF2-40B4-BE49-F238E27FC236}">
                  <a16:creationId xmlns:a16="http://schemas.microsoft.com/office/drawing/2014/main" id="{0512CE6F-0667-5D6D-1557-6794A299F115}"/>
                </a:ext>
              </a:extLst>
            </p:cNvPr>
            <p:cNvSpPr/>
            <p:nvPr/>
          </p:nvSpPr>
          <p:spPr>
            <a:xfrm>
              <a:off x="216249" y="4792835"/>
              <a:ext cx="2196445" cy="1050243"/>
            </a:xfrm>
            <a:prstGeom prst="roundRect">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45720" rIns="36000" bIns="45720" rtlCol="0" anchor="t"/>
            <a:lstStyle/>
            <a:p>
              <a:pPr algn="ctr"/>
              <a:endParaRPr lang="fi-FI" sz="1400" b="1" dirty="0">
                <a:solidFill>
                  <a:schemeClr val="tx1"/>
                </a:solidFill>
              </a:endParaRPr>
            </a:p>
          </p:txBody>
        </p:sp>
        <p:grpSp>
          <p:nvGrpSpPr>
            <p:cNvPr id="8" name="Ryhmä 7">
              <a:extLst>
                <a:ext uri="{FF2B5EF4-FFF2-40B4-BE49-F238E27FC236}">
                  <a16:creationId xmlns:a16="http://schemas.microsoft.com/office/drawing/2014/main" id="{7D48FCD8-F84A-FECA-A87C-AE00D8D90F19}"/>
                </a:ext>
              </a:extLst>
            </p:cNvPr>
            <p:cNvGrpSpPr/>
            <p:nvPr/>
          </p:nvGrpSpPr>
          <p:grpSpPr>
            <a:xfrm>
              <a:off x="216249" y="4850333"/>
              <a:ext cx="2179984" cy="984985"/>
              <a:chOff x="5774472" y="1616126"/>
              <a:chExt cx="2179984" cy="984985"/>
            </a:xfrm>
            <a:grpFill/>
          </p:grpSpPr>
          <p:sp>
            <p:nvSpPr>
              <p:cNvPr id="9" name="Tekstiruutu 8">
                <a:extLst>
                  <a:ext uri="{FF2B5EF4-FFF2-40B4-BE49-F238E27FC236}">
                    <a16:creationId xmlns:a16="http://schemas.microsoft.com/office/drawing/2014/main" id="{CA5C33DE-C4C0-7A6B-7F9C-535383FFCC7A}"/>
                  </a:ext>
                </a:extLst>
              </p:cNvPr>
              <p:cNvSpPr txBox="1"/>
              <p:nvPr/>
            </p:nvSpPr>
            <p:spPr>
              <a:xfrm>
                <a:off x="5774472" y="1616126"/>
                <a:ext cx="2179984" cy="984985"/>
              </a:xfrm>
              <a:prstGeom prst="rect">
                <a:avLst/>
              </a:prstGeom>
              <a:noFill/>
            </p:spPr>
            <p:txBody>
              <a:bodyPr wrap="square" lIns="91440" tIns="45720" rIns="91440" bIns="45720" anchor="t">
                <a:spAutoFit/>
              </a:bodyPr>
              <a:lstStyle/>
              <a:p>
                <a:pPr algn="ctr">
                  <a:spcBef>
                    <a:spcPts val="600"/>
                  </a:spcBef>
                </a:pPr>
                <a:r>
                  <a:rPr lang="fi-FI" sz="1600" dirty="0" err="1">
                    <a:solidFill>
                      <a:srgbClr val="000000"/>
                    </a:solidFill>
                    <a:ea typeface="+mn-lt"/>
                    <a:cs typeface="+mn-lt"/>
                  </a:rPr>
                  <a:t>Självständigt</a:t>
                </a:r>
                <a:br>
                  <a:rPr lang="fi-FI" sz="1600" dirty="0">
                    <a:ea typeface="+mn-lt"/>
                    <a:cs typeface="+mn-lt"/>
                  </a:rPr>
                </a:br>
                <a:r>
                  <a:rPr lang="sv-SE" sz="1400" dirty="0">
                    <a:solidFill>
                      <a:schemeClr val="accent2"/>
                    </a:solidFill>
                    <a:latin typeface="Ink Free" panose="03080402000500000000" pitchFamily="66" charset="0"/>
                  </a:rPr>
                  <a:t>”Det känns som att jag inte är ensam.”</a:t>
                </a:r>
                <a:br>
                  <a:rPr lang="sv-SE" sz="1400" dirty="0">
                    <a:solidFill>
                      <a:schemeClr val="accent2"/>
                    </a:solidFill>
                    <a:latin typeface="Ink Free" panose="03080402000500000000" pitchFamily="66" charset="0"/>
                  </a:rPr>
                </a:br>
                <a:r>
                  <a:rPr lang="sv-SE" sz="1400" dirty="0">
                    <a:solidFill>
                      <a:schemeClr val="accent2"/>
                    </a:solidFill>
                    <a:latin typeface="Ink Free" panose="03080402000500000000" pitchFamily="66" charset="0"/>
                  </a:rPr>
                  <a:t>”Oro lättade och jag förstod vad jag själv kan göra.”</a:t>
                </a:r>
                <a:endParaRPr lang="fi-FI" sz="1600" dirty="0">
                  <a:solidFill>
                    <a:schemeClr val="accent2"/>
                  </a:solidFill>
                  <a:latin typeface="Ink Free" panose="03080402000500000000" pitchFamily="66" charset="0"/>
                  <a:cs typeface="Arial"/>
                </a:endParaRPr>
              </a:p>
            </p:txBody>
          </p:sp>
          <p:pic>
            <p:nvPicPr>
              <p:cNvPr id="10" name="Kuva 9" descr="Sydän tasaisella täytöllä">
                <a:extLst>
                  <a:ext uri="{FF2B5EF4-FFF2-40B4-BE49-F238E27FC236}">
                    <a16:creationId xmlns:a16="http://schemas.microsoft.com/office/drawing/2014/main" id="{BB842B97-6D54-6FB1-CB73-325B4141A8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99782" y="1631504"/>
                <a:ext cx="240103" cy="242548"/>
              </a:xfrm>
              <a:prstGeom prst="rect">
                <a:avLst/>
              </a:prstGeom>
            </p:spPr>
          </p:pic>
        </p:grpSp>
      </p:grpSp>
      <p:sp>
        <p:nvSpPr>
          <p:cNvPr id="16" name="Suorakulmio: Pyöristetyt kulmat 15">
            <a:extLst>
              <a:ext uri="{FF2B5EF4-FFF2-40B4-BE49-F238E27FC236}">
                <a16:creationId xmlns:a16="http://schemas.microsoft.com/office/drawing/2014/main" id="{D56CB940-8469-80EC-ED01-9506FABA96CF}"/>
              </a:ext>
            </a:extLst>
          </p:cNvPr>
          <p:cNvSpPr/>
          <p:nvPr/>
        </p:nvSpPr>
        <p:spPr>
          <a:xfrm>
            <a:off x="1341334" y="3334526"/>
            <a:ext cx="2299159" cy="1004950"/>
          </a:xfrm>
          <a:prstGeom prst="roundRect">
            <a:avLst/>
          </a:prstGeom>
          <a:solidFill>
            <a:srgbClr val="FFFFFF">
              <a:alpha val="94902"/>
            </a:srgb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45720" rIns="36000" bIns="45720" rtlCol="0" anchor="t"/>
          <a:lstStyle/>
          <a:p>
            <a:pPr algn="ctr"/>
            <a:r>
              <a:rPr lang="fi-FI" sz="1600" dirty="0">
                <a:solidFill>
                  <a:srgbClr val="000000"/>
                </a:solidFill>
                <a:ea typeface="+mn-lt"/>
                <a:cs typeface="+mn-lt"/>
              </a:rPr>
              <a:t>I </a:t>
            </a:r>
            <a:r>
              <a:rPr lang="fi-FI" sz="1600" dirty="0" err="1">
                <a:solidFill>
                  <a:srgbClr val="000000"/>
                </a:solidFill>
                <a:ea typeface="+mn-lt"/>
                <a:cs typeface="+mn-lt"/>
              </a:rPr>
              <a:t>väntan</a:t>
            </a:r>
            <a:r>
              <a:rPr lang="fi-FI" sz="1600" dirty="0">
                <a:solidFill>
                  <a:srgbClr val="000000"/>
                </a:solidFill>
                <a:ea typeface="+mn-lt"/>
                <a:cs typeface="+mn-lt"/>
              </a:rPr>
              <a:t> </a:t>
            </a:r>
            <a:r>
              <a:rPr lang="fi-FI" sz="1600" dirty="0" err="1">
                <a:solidFill>
                  <a:srgbClr val="000000"/>
                </a:solidFill>
                <a:ea typeface="+mn-lt"/>
                <a:cs typeface="+mn-lt"/>
              </a:rPr>
              <a:t>på</a:t>
            </a:r>
            <a:r>
              <a:rPr lang="fi-FI" sz="1600" dirty="0">
                <a:solidFill>
                  <a:srgbClr val="000000"/>
                </a:solidFill>
                <a:ea typeface="+mn-lt"/>
                <a:cs typeface="+mn-lt"/>
              </a:rPr>
              <a:t> </a:t>
            </a:r>
            <a:r>
              <a:rPr lang="fi-FI" sz="1600" dirty="0" err="1">
                <a:solidFill>
                  <a:srgbClr val="000000"/>
                </a:solidFill>
                <a:ea typeface="+mn-lt"/>
                <a:cs typeface="+mn-lt"/>
              </a:rPr>
              <a:t>vård</a:t>
            </a:r>
            <a:endParaRPr lang="fi-FI" sz="1600" dirty="0">
              <a:solidFill>
                <a:srgbClr val="000000"/>
              </a:solidFill>
              <a:ea typeface="+mn-lt"/>
              <a:cs typeface="+mn-lt"/>
            </a:endParaRPr>
          </a:p>
          <a:p>
            <a:pPr algn="ctr"/>
            <a:r>
              <a:rPr lang="sv-SE" sz="1600" dirty="0">
                <a:solidFill>
                  <a:schemeClr val="accent2"/>
                </a:solidFill>
                <a:latin typeface="Ink Free" panose="03080402000500000000" pitchFamily="66" charset="0"/>
              </a:rPr>
              <a:t>”Hjälper att förstå och sätta ord på känslan.”</a:t>
            </a:r>
            <a:endParaRPr lang="fi-FI" sz="1600" b="1" dirty="0">
              <a:solidFill>
                <a:schemeClr val="accent2"/>
              </a:solidFill>
              <a:latin typeface="Ink Free" panose="03080402000500000000" pitchFamily="66" charset="0"/>
            </a:endParaRPr>
          </a:p>
        </p:txBody>
      </p:sp>
      <p:sp>
        <p:nvSpPr>
          <p:cNvPr id="22" name="Suorakulmio: Pyöristetyt kulmat 21">
            <a:extLst>
              <a:ext uri="{FF2B5EF4-FFF2-40B4-BE49-F238E27FC236}">
                <a16:creationId xmlns:a16="http://schemas.microsoft.com/office/drawing/2014/main" id="{F47B2AF2-4DB5-C873-8BFD-61431A802734}"/>
              </a:ext>
            </a:extLst>
          </p:cNvPr>
          <p:cNvSpPr/>
          <p:nvPr/>
        </p:nvSpPr>
        <p:spPr>
          <a:xfrm>
            <a:off x="8246709" y="2310551"/>
            <a:ext cx="2533879" cy="1519577"/>
          </a:xfrm>
          <a:prstGeom prst="roundRect">
            <a:avLst/>
          </a:prstGeom>
          <a:solidFill>
            <a:srgbClr val="FFFFFF">
              <a:alpha val="94902"/>
            </a:srgbClr>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sv-SE" sz="1600" dirty="0">
                <a:solidFill>
                  <a:schemeClr val="tx1"/>
                </a:solidFill>
              </a:rPr>
              <a:t>Innehåll som är lätt att dela med närstående </a:t>
            </a:r>
            <a:r>
              <a:rPr lang="sv-SE" sz="1600" dirty="0"/>
              <a:t>”Det </a:t>
            </a:r>
            <a:r>
              <a:rPr lang="sv-SE" sz="1600" dirty="0">
                <a:solidFill>
                  <a:schemeClr val="accent2"/>
                </a:solidFill>
                <a:latin typeface="Ink Free" panose="03080402000500000000" pitchFamily="66" charset="0"/>
              </a:rPr>
              <a:t>”Det känns bra när föräldrarna förstår mig bättre.”</a:t>
            </a:r>
            <a:endParaRPr lang="fi-FI" sz="1600" dirty="0">
              <a:solidFill>
                <a:schemeClr val="accent2"/>
              </a:solidFill>
              <a:latin typeface="Ink Free" panose="03080402000500000000" pitchFamily="66" charset="0"/>
            </a:endParaRPr>
          </a:p>
        </p:txBody>
      </p:sp>
      <p:pic>
        <p:nvPicPr>
          <p:cNvPr id="18" name="Kuva 17" descr="Kuva, joka sisältää kohteen teksti&#10;&#10;Kuvaus luotu automaattisesti">
            <a:extLst>
              <a:ext uri="{FF2B5EF4-FFF2-40B4-BE49-F238E27FC236}">
                <a16:creationId xmlns:a16="http://schemas.microsoft.com/office/drawing/2014/main" id="{A44EB28B-4A3F-3FBF-367C-4B0AEBBD1E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271" y="6179842"/>
            <a:ext cx="2476943" cy="482698"/>
          </a:xfrm>
          <a:prstGeom prst="rect">
            <a:avLst/>
          </a:prstGeom>
        </p:spPr>
      </p:pic>
      <p:sp>
        <p:nvSpPr>
          <p:cNvPr id="14" name="Suorakulmio: Pyöristetyt kulmat 13">
            <a:extLst>
              <a:ext uri="{FF2B5EF4-FFF2-40B4-BE49-F238E27FC236}">
                <a16:creationId xmlns:a16="http://schemas.microsoft.com/office/drawing/2014/main" id="{BEA9F9D4-52F3-558D-4F1E-7B4F935F1F65}"/>
              </a:ext>
            </a:extLst>
          </p:cNvPr>
          <p:cNvSpPr/>
          <p:nvPr/>
        </p:nvSpPr>
        <p:spPr>
          <a:xfrm>
            <a:off x="4802175" y="5175578"/>
            <a:ext cx="2533879" cy="1199343"/>
          </a:xfrm>
          <a:prstGeom prst="roundRect">
            <a:avLst/>
          </a:prstGeom>
          <a:solidFill>
            <a:srgbClr val="FFFFFF">
              <a:alpha val="94902"/>
            </a:srgb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36000" tIns="45720" rIns="36000" bIns="45720" rtlCol="0" anchor="t"/>
          <a:lstStyle/>
          <a:p>
            <a:pPr algn="ctr"/>
            <a:r>
              <a:rPr lang="fi-FI" sz="1600" dirty="0">
                <a:solidFill>
                  <a:srgbClr val="000000"/>
                </a:solidFill>
                <a:ea typeface="+mn-lt"/>
                <a:cs typeface="+mn-lt"/>
              </a:rPr>
              <a:t> </a:t>
            </a:r>
            <a:r>
              <a:rPr lang="fi-FI" sz="1600" dirty="0" err="1">
                <a:solidFill>
                  <a:srgbClr val="000000"/>
                </a:solidFill>
                <a:ea typeface="+mn-lt"/>
                <a:cs typeface="+mn-lt"/>
              </a:rPr>
              <a:t>Som</a:t>
            </a:r>
            <a:r>
              <a:rPr lang="fi-FI" sz="1600" dirty="0">
                <a:solidFill>
                  <a:srgbClr val="000000"/>
                </a:solidFill>
                <a:ea typeface="+mn-lt"/>
                <a:cs typeface="+mn-lt"/>
              </a:rPr>
              <a:t> </a:t>
            </a:r>
            <a:r>
              <a:rPr lang="fi-FI" sz="1600" dirty="0" err="1">
                <a:solidFill>
                  <a:srgbClr val="000000"/>
                </a:solidFill>
                <a:ea typeface="+mn-lt"/>
                <a:cs typeface="+mn-lt"/>
              </a:rPr>
              <a:t>stöd</a:t>
            </a:r>
            <a:r>
              <a:rPr lang="fi-FI" sz="1600" dirty="0">
                <a:solidFill>
                  <a:srgbClr val="000000"/>
                </a:solidFill>
                <a:ea typeface="+mn-lt"/>
                <a:cs typeface="+mn-lt"/>
              </a:rPr>
              <a:t> </a:t>
            </a:r>
            <a:r>
              <a:rPr lang="fi-FI" sz="1600" dirty="0" err="1">
                <a:solidFill>
                  <a:srgbClr val="000000"/>
                </a:solidFill>
                <a:ea typeface="+mn-lt"/>
                <a:cs typeface="+mn-lt"/>
              </a:rPr>
              <a:t>efter</a:t>
            </a:r>
            <a:r>
              <a:rPr lang="fi-FI" sz="1600" dirty="0">
                <a:solidFill>
                  <a:srgbClr val="000000"/>
                </a:solidFill>
                <a:ea typeface="+mn-lt"/>
                <a:cs typeface="+mn-lt"/>
              </a:rPr>
              <a:t> </a:t>
            </a:r>
            <a:r>
              <a:rPr lang="fi-FI" sz="1600" dirty="0" err="1">
                <a:solidFill>
                  <a:srgbClr val="000000"/>
                </a:solidFill>
                <a:ea typeface="+mn-lt"/>
                <a:cs typeface="+mn-lt"/>
              </a:rPr>
              <a:t>vården</a:t>
            </a:r>
            <a:br>
              <a:rPr lang="fi-FI" sz="1600" dirty="0">
                <a:ea typeface="+mn-lt"/>
                <a:cs typeface="+mn-lt"/>
              </a:rPr>
            </a:br>
            <a:r>
              <a:rPr lang="sv-SE" sz="1600" dirty="0">
                <a:solidFill>
                  <a:schemeClr val="accent2"/>
                </a:solidFill>
                <a:latin typeface="Ink Free" panose="03080402000500000000" pitchFamily="66" charset="0"/>
              </a:rPr>
              <a:t>”När symtomen aktiveras vet jag var jag hittar hjälpmedlen.”</a:t>
            </a:r>
            <a:endParaRPr lang="fi-FI" sz="1600" dirty="0">
              <a:solidFill>
                <a:schemeClr val="accent2"/>
              </a:solidFill>
              <a:latin typeface="Ink Free" panose="03080402000500000000" pitchFamily="66" charset="0"/>
              <a:cs typeface="Arial"/>
            </a:endParaRPr>
          </a:p>
        </p:txBody>
      </p:sp>
    </p:spTree>
    <p:extLst>
      <p:ext uri="{BB962C8B-B14F-4D97-AF65-F5344CB8AC3E}">
        <p14:creationId xmlns:p14="http://schemas.microsoft.com/office/powerpoint/2010/main" val="372571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6" grpId="0" animBg="1"/>
      <p:bldP spid="2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henkilö, sisä-, seinä, vaate&#10;&#10;Kuvaus luotu automaattisesti">
            <a:extLst>
              <a:ext uri="{FF2B5EF4-FFF2-40B4-BE49-F238E27FC236}">
                <a16:creationId xmlns:a16="http://schemas.microsoft.com/office/drawing/2014/main" id="{E69B2AB0-26D4-BEA2-AD58-586B44796ECA}"/>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l="222" t="11530" b="4285"/>
          <a:stretch/>
        </p:blipFill>
        <p:spPr>
          <a:xfrm>
            <a:off x="0" y="0"/>
            <a:ext cx="12192000" cy="6889447"/>
          </a:xfrm>
          <a:prstGeom prst="rect">
            <a:avLst/>
          </a:prstGeom>
        </p:spPr>
      </p:pic>
      <p:sp>
        <p:nvSpPr>
          <p:cNvPr id="12" name="Otsikko 2">
            <a:extLst>
              <a:ext uri="{FF2B5EF4-FFF2-40B4-BE49-F238E27FC236}">
                <a16:creationId xmlns:a16="http://schemas.microsoft.com/office/drawing/2014/main" id="{9F0338E1-C968-5861-6A96-38A2DDA4C2DC}"/>
              </a:ext>
            </a:extLst>
          </p:cNvPr>
          <p:cNvSpPr>
            <a:spLocks noGrp="1"/>
          </p:cNvSpPr>
          <p:nvPr>
            <p:ph type="title"/>
          </p:nvPr>
        </p:nvSpPr>
        <p:spPr>
          <a:xfrm>
            <a:off x="317937" y="0"/>
            <a:ext cx="11502356" cy="1690689"/>
          </a:xfrm>
        </p:spPr>
        <p:txBody>
          <a:bodyPr>
            <a:normAutofit/>
          </a:bodyPr>
          <a:lstStyle/>
          <a:p>
            <a:r>
              <a:rPr lang="sv-SE" dirty="0"/>
              <a:t>Hur kan en yrkesperson använda </a:t>
            </a:r>
            <a:br>
              <a:rPr lang="sv-SE" dirty="0"/>
            </a:br>
            <a:r>
              <a:rPr lang="sv-SE" dirty="0"/>
              <a:t>innehållet i kundarbetet?</a:t>
            </a:r>
            <a:endParaRPr lang="fi-FI" sz="3600" b="1" i="0" dirty="0"/>
          </a:p>
        </p:txBody>
      </p:sp>
      <p:grpSp>
        <p:nvGrpSpPr>
          <p:cNvPr id="50" name="Ryhmä 49">
            <a:extLst>
              <a:ext uri="{FF2B5EF4-FFF2-40B4-BE49-F238E27FC236}">
                <a16:creationId xmlns:a16="http://schemas.microsoft.com/office/drawing/2014/main" id="{3D0158DB-081B-74DE-3741-0D63A750BFFA}"/>
              </a:ext>
            </a:extLst>
          </p:cNvPr>
          <p:cNvGrpSpPr/>
          <p:nvPr/>
        </p:nvGrpSpPr>
        <p:grpSpPr>
          <a:xfrm>
            <a:off x="1182857" y="1721261"/>
            <a:ext cx="3399478" cy="1564892"/>
            <a:chOff x="1118575" y="1873584"/>
            <a:chExt cx="3210863" cy="1519316"/>
          </a:xfrm>
        </p:grpSpPr>
        <p:sp>
          <p:nvSpPr>
            <p:cNvPr id="16" name="Suorakulmio: Pyöristetyt kulmat 15">
              <a:extLst>
                <a:ext uri="{FF2B5EF4-FFF2-40B4-BE49-F238E27FC236}">
                  <a16:creationId xmlns:a16="http://schemas.microsoft.com/office/drawing/2014/main" id="{D56CB940-8469-80EC-ED01-9506FABA96CF}"/>
                </a:ext>
              </a:extLst>
            </p:cNvPr>
            <p:cNvSpPr/>
            <p:nvPr/>
          </p:nvSpPr>
          <p:spPr>
            <a:xfrm>
              <a:off x="1118575" y="1873584"/>
              <a:ext cx="3204484" cy="1519316"/>
            </a:xfrm>
            <a:prstGeom prst="roundRect">
              <a:avLst/>
            </a:prstGeom>
            <a:solidFill>
              <a:srgbClr val="FFFFFF">
                <a:alpha val="94902"/>
              </a:srgb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45720" rIns="36000" bIns="45720" rtlCol="0" anchor="t"/>
            <a:lstStyle/>
            <a:p>
              <a:pPr algn="ctr"/>
              <a:endParaRPr lang="fi-FI" sz="1600" b="1">
                <a:solidFill>
                  <a:schemeClr val="tx1"/>
                </a:solidFill>
              </a:endParaRPr>
            </a:p>
          </p:txBody>
        </p:sp>
        <p:pic>
          <p:nvPicPr>
            <p:cNvPr id="24" name="Kuva 23" descr="Tiedot tasaisella täytöllä">
              <a:extLst>
                <a:ext uri="{FF2B5EF4-FFF2-40B4-BE49-F238E27FC236}">
                  <a16:creationId xmlns:a16="http://schemas.microsoft.com/office/drawing/2014/main" id="{6252A992-81B0-640D-8A28-F051A48CE6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8169" y="1939326"/>
              <a:ext cx="612000" cy="612000"/>
            </a:xfrm>
            <a:prstGeom prst="rect">
              <a:avLst/>
            </a:prstGeom>
          </p:spPr>
        </p:pic>
        <p:sp>
          <p:nvSpPr>
            <p:cNvPr id="35" name="Tekstiruutu 34">
              <a:extLst>
                <a:ext uri="{FF2B5EF4-FFF2-40B4-BE49-F238E27FC236}">
                  <a16:creationId xmlns:a16="http://schemas.microsoft.com/office/drawing/2014/main" id="{A6F96E7B-0916-38FF-0C43-444746E223B9}"/>
                </a:ext>
              </a:extLst>
            </p:cNvPr>
            <p:cNvSpPr txBox="1"/>
            <p:nvPr/>
          </p:nvSpPr>
          <p:spPr>
            <a:xfrm>
              <a:off x="1663497" y="1915667"/>
              <a:ext cx="2665941" cy="1434302"/>
            </a:xfrm>
            <a:prstGeom prst="rect">
              <a:avLst/>
            </a:prstGeom>
            <a:noFill/>
          </p:spPr>
          <p:txBody>
            <a:bodyPr wrap="square" lIns="91440" tIns="45720" rIns="91440" bIns="45720" rtlCol="0" anchor="t">
              <a:spAutoFit/>
            </a:bodyPr>
            <a:lstStyle/>
            <a:p>
              <a:pPr algn="ctr"/>
              <a:r>
                <a:rPr lang="sv-SE" dirty="0"/>
                <a:t>Läs och lär tillsammans via våra </a:t>
              </a:r>
              <a:r>
                <a:rPr lang="sv-SE" dirty="0">
                  <a:solidFill>
                    <a:schemeClr val="accent2"/>
                  </a:solidFill>
                </a:rPr>
                <a:t>informationssidor</a:t>
              </a:r>
              <a:r>
                <a:rPr lang="sv-SE" dirty="0"/>
                <a:t> – när kunden har frågor om psykiskt välbefinnande, symtom och sjukdomar.</a:t>
              </a:r>
              <a:endParaRPr lang="fi-FI" dirty="0">
                <a:solidFill>
                  <a:srgbClr val="000000"/>
                </a:solidFill>
                <a:cs typeface="Calibri"/>
              </a:endParaRPr>
            </a:p>
          </p:txBody>
        </p:sp>
      </p:grpSp>
      <p:grpSp>
        <p:nvGrpSpPr>
          <p:cNvPr id="51" name="Ryhmä 50">
            <a:extLst>
              <a:ext uri="{FF2B5EF4-FFF2-40B4-BE49-F238E27FC236}">
                <a16:creationId xmlns:a16="http://schemas.microsoft.com/office/drawing/2014/main" id="{8BEE7E13-B0D5-9DF3-A69F-AB6CC6CE8F66}"/>
              </a:ext>
            </a:extLst>
          </p:cNvPr>
          <p:cNvGrpSpPr/>
          <p:nvPr/>
        </p:nvGrpSpPr>
        <p:grpSpPr>
          <a:xfrm>
            <a:off x="461353" y="3513442"/>
            <a:ext cx="3049598" cy="1123888"/>
            <a:chOff x="317937" y="3384397"/>
            <a:chExt cx="2862291" cy="1404768"/>
          </a:xfrm>
        </p:grpSpPr>
        <p:sp>
          <p:nvSpPr>
            <p:cNvPr id="15" name="Suorakulmio: Pyöristetyt kulmat 14">
              <a:extLst>
                <a:ext uri="{FF2B5EF4-FFF2-40B4-BE49-F238E27FC236}">
                  <a16:creationId xmlns:a16="http://schemas.microsoft.com/office/drawing/2014/main" id="{6DDD1056-74A3-8A53-D59D-E450814ACBBD}"/>
                </a:ext>
              </a:extLst>
            </p:cNvPr>
            <p:cNvSpPr/>
            <p:nvPr/>
          </p:nvSpPr>
          <p:spPr>
            <a:xfrm>
              <a:off x="317937" y="3384397"/>
              <a:ext cx="2862291" cy="1404768"/>
            </a:xfrm>
            <a:prstGeom prst="roundRect">
              <a:avLst/>
            </a:prstGeom>
            <a:solidFill>
              <a:srgbClr val="FFFFFF">
                <a:alpha val="94902"/>
              </a:srgb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45720" rIns="36000" bIns="45720" rtlCol="0" anchor="t"/>
            <a:lstStyle/>
            <a:p>
              <a:pPr algn="ctr"/>
              <a:endParaRPr lang="fi-FI" sz="1600" b="1" dirty="0">
                <a:solidFill>
                  <a:srgbClr val="000000"/>
                </a:solidFill>
              </a:endParaRPr>
            </a:p>
          </p:txBody>
        </p:sp>
        <p:grpSp>
          <p:nvGrpSpPr>
            <p:cNvPr id="27" name="Ryhmä 26">
              <a:extLst>
                <a:ext uri="{FF2B5EF4-FFF2-40B4-BE49-F238E27FC236}">
                  <a16:creationId xmlns:a16="http://schemas.microsoft.com/office/drawing/2014/main" id="{799E0588-35AA-66F5-5109-9B9C69509F7B}"/>
                </a:ext>
              </a:extLst>
            </p:cNvPr>
            <p:cNvGrpSpPr/>
            <p:nvPr/>
          </p:nvGrpSpPr>
          <p:grpSpPr>
            <a:xfrm>
              <a:off x="317937" y="3530855"/>
              <a:ext cx="952847" cy="612000"/>
              <a:chOff x="22640" y="4153655"/>
              <a:chExt cx="952847" cy="612000"/>
            </a:xfrm>
            <a:solidFill>
              <a:schemeClr val="accent2"/>
            </a:solidFill>
          </p:grpSpPr>
          <p:pic>
            <p:nvPicPr>
              <p:cNvPr id="25" name="Kuva 24" descr="Mies tasaisella täytöllä">
                <a:extLst>
                  <a:ext uri="{FF2B5EF4-FFF2-40B4-BE49-F238E27FC236}">
                    <a16:creationId xmlns:a16="http://schemas.microsoft.com/office/drawing/2014/main" id="{B8A37570-0C78-33DE-5343-39FE42FE782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3487" y="4153655"/>
                <a:ext cx="612000" cy="612000"/>
              </a:xfrm>
              <a:prstGeom prst="rect">
                <a:avLst/>
              </a:prstGeom>
            </p:spPr>
          </p:pic>
          <p:pic>
            <p:nvPicPr>
              <p:cNvPr id="26" name="Kuva 25" descr="Nainen kohauttaa olkiaan tasaisella täytöllä">
                <a:extLst>
                  <a:ext uri="{FF2B5EF4-FFF2-40B4-BE49-F238E27FC236}">
                    <a16:creationId xmlns:a16="http://schemas.microsoft.com/office/drawing/2014/main" id="{C9FE4FFB-26D9-D41D-FA05-002C3FC100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640" y="4153655"/>
                <a:ext cx="612000" cy="612000"/>
              </a:xfrm>
              <a:prstGeom prst="rect">
                <a:avLst/>
              </a:prstGeom>
            </p:spPr>
          </p:pic>
        </p:grpSp>
        <p:sp>
          <p:nvSpPr>
            <p:cNvPr id="36" name="Tekstiruutu 35">
              <a:extLst>
                <a:ext uri="{FF2B5EF4-FFF2-40B4-BE49-F238E27FC236}">
                  <a16:creationId xmlns:a16="http://schemas.microsoft.com/office/drawing/2014/main" id="{318329A3-78A3-2A0F-55D7-A50B4578EF9C}"/>
                </a:ext>
              </a:extLst>
            </p:cNvPr>
            <p:cNvSpPr txBox="1"/>
            <p:nvPr/>
          </p:nvSpPr>
          <p:spPr>
            <a:xfrm>
              <a:off x="1021261" y="3538264"/>
              <a:ext cx="2056725" cy="1154087"/>
            </a:xfrm>
            <a:prstGeom prst="rect">
              <a:avLst/>
            </a:prstGeom>
            <a:noFill/>
          </p:spPr>
          <p:txBody>
            <a:bodyPr wrap="square" lIns="91440" tIns="45720" rIns="91440" bIns="45720" rtlCol="0" anchor="t">
              <a:spAutoFit/>
            </a:bodyPr>
            <a:lstStyle/>
            <a:p>
              <a:pPr algn="r"/>
              <a:r>
                <a:rPr lang="sv-SE" dirty="0"/>
                <a:t>Uppmuntra och hjälp kunden att göra ett </a:t>
              </a:r>
              <a:r>
                <a:rPr lang="sv-SE" dirty="0">
                  <a:solidFill>
                    <a:schemeClr val="accent2"/>
                  </a:solidFill>
                </a:rPr>
                <a:t>egenvårdsprogram</a:t>
              </a:r>
              <a:r>
                <a:rPr lang="fi-FI" dirty="0">
                  <a:solidFill>
                    <a:srgbClr val="000000"/>
                  </a:solidFill>
                  <a:cs typeface="Calibri"/>
                </a:rPr>
                <a:t>.</a:t>
              </a:r>
              <a:endParaRPr lang="fi-FI" sz="1800" dirty="0">
                <a:solidFill>
                  <a:srgbClr val="000000"/>
                </a:solidFill>
                <a:ea typeface="Calibri"/>
                <a:cs typeface="Calibri"/>
              </a:endParaRPr>
            </a:p>
          </p:txBody>
        </p:sp>
      </p:grpSp>
      <p:grpSp>
        <p:nvGrpSpPr>
          <p:cNvPr id="53" name="Ryhmä 52">
            <a:extLst>
              <a:ext uri="{FF2B5EF4-FFF2-40B4-BE49-F238E27FC236}">
                <a16:creationId xmlns:a16="http://schemas.microsoft.com/office/drawing/2014/main" id="{272601B1-8CDF-18F4-4A97-EAE69EA1517E}"/>
              </a:ext>
            </a:extLst>
          </p:cNvPr>
          <p:cNvGrpSpPr/>
          <p:nvPr/>
        </p:nvGrpSpPr>
        <p:grpSpPr>
          <a:xfrm>
            <a:off x="4392600" y="5090823"/>
            <a:ext cx="3484693" cy="1566448"/>
            <a:chOff x="4904582" y="5660288"/>
            <a:chExt cx="2943137" cy="1566448"/>
          </a:xfrm>
        </p:grpSpPr>
        <p:sp>
          <p:nvSpPr>
            <p:cNvPr id="18" name="Suorakulmio: Pyöristetyt kulmat 17">
              <a:extLst>
                <a:ext uri="{FF2B5EF4-FFF2-40B4-BE49-F238E27FC236}">
                  <a16:creationId xmlns:a16="http://schemas.microsoft.com/office/drawing/2014/main" id="{ED4D31FC-63DB-7310-94CB-FAC360E5CCFD}"/>
                </a:ext>
              </a:extLst>
            </p:cNvPr>
            <p:cNvSpPr/>
            <p:nvPr/>
          </p:nvSpPr>
          <p:spPr>
            <a:xfrm>
              <a:off x="4904582" y="5660288"/>
              <a:ext cx="2943137" cy="1566448"/>
            </a:xfrm>
            <a:prstGeom prst="roundRect">
              <a:avLst/>
            </a:prstGeom>
            <a:solidFill>
              <a:srgbClr val="FFFFFF">
                <a:alpha val="94902"/>
              </a:srgb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45720" rIns="36000" bIns="45720" rtlCol="0" anchor="t"/>
            <a:lstStyle/>
            <a:p>
              <a:pPr algn="ctr"/>
              <a:endParaRPr lang="fi-FI" sz="1600" b="1" dirty="0">
                <a:solidFill>
                  <a:schemeClr val="tx1"/>
                </a:solidFill>
              </a:endParaRPr>
            </a:p>
          </p:txBody>
        </p:sp>
        <p:grpSp>
          <p:nvGrpSpPr>
            <p:cNvPr id="34" name="Ryhmä 33">
              <a:extLst>
                <a:ext uri="{FF2B5EF4-FFF2-40B4-BE49-F238E27FC236}">
                  <a16:creationId xmlns:a16="http://schemas.microsoft.com/office/drawing/2014/main" id="{F9555790-A37F-940C-9842-8584BCF3D399}"/>
                </a:ext>
              </a:extLst>
            </p:cNvPr>
            <p:cNvGrpSpPr/>
            <p:nvPr/>
          </p:nvGrpSpPr>
          <p:grpSpPr>
            <a:xfrm>
              <a:off x="4904582" y="5741105"/>
              <a:ext cx="612000" cy="612000"/>
              <a:chOff x="4608873" y="5852802"/>
              <a:chExt cx="612000" cy="612000"/>
            </a:xfrm>
          </p:grpSpPr>
          <p:pic>
            <p:nvPicPr>
              <p:cNvPr id="29" name="Kuva 28" descr="Kirjoituslevy tasaisella täytöllä">
                <a:extLst>
                  <a:ext uri="{FF2B5EF4-FFF2-40B4-BE49-F238E27FC236}">
                    <a16:creationId xmlns:a16="http://schemas.microsoft.com/office/drawing/2014/main" id="{28CC6F00-78AA-17A1-8C18-3DEE55E4D5D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08873" y="5852802"/>
                <a:ext cx="612000" cy="612000"/>
              </a:xfrm>
              <a:prstGeom prst="rect">
                <a:avLst/>
              </a:prstGeom>
            </p:spPr>
          </p:pic>
          <p:cxnSp>
            <p:nvCxnSpPr>
              <p:cNvPr id="30" name="Suora yhdysviiva 29">
                <a:extLst>
                  <a:ext uri="{FF2B5EF4-FFF2-40B4-BE49-F238E27FC236}">
                    <a16:creationId xmlns:a16="http://schemas.microsoft.com/office/drawing/2014/main" id="{2E53ADEA-09C6-62CB-AE59-2D728D6A7753}"/>
                  </a:ext>
                </a:extLst>
              </p:cNvPr>
              <p:cNvCxnSpPr>
                <a:cxnSpLocks/>
              </p:cNvCxnSpPr>
              <p:nvPr/>
            </p:nvCxnSpPr>
            <p:spPr>
              <a:xfrm>
                <a:off x="4829255" y="6155076"/>
                <a:ext cx="180000" cy="0"/>
              </a:xfrm>
              <a:prstGeom prst="line">
                <a:avLst/>
              </a:prstGeom>
              <a:solidFill>
                <a:schemeClr val="accent2"/>
              </a:solid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uora yhdysviiva 30">
                <a:extLst>
                  <a:ext uri="{FF2B5EF4-FFF2-40B4-BE49-F238E27FC236}">
                    <a16:creationId xmlns:a16="http://schemas.microsoft.com/office/drawing/2014/main" id="{3E93E0CB-5F2A-67B4-4618-C63DE348A9AE}"/>
                  </a:ext>
                </a:extLst>
              </p:cNvPr>
              <p:cNvCxnSpPr>
                <a:cxnSpLocks/>
              </p:cNvCxnSpPr>
              <p:nvPr/>
            </p:nvCxnSpPr>
            <p:spPr>
              <a:xfrm>
                <a:off x="4825122" y="6280317"/>
                <a:ext cx="180000" cy="0"/>
              </a:xfrm>
              <a:prstGeom prst="line">
                <a:avLst/>
              </a:prstGeom>
              <a:solidFill>
                <a:schemeClr val="accent2"/>
              </a:solidFill>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8" name="Tekstiruutu 37">
              <a:extLst>
                <a:ext uri="{FF2B5EF4-FFF2-40B4-BE49-F238E27FC236}">
                  <a16:creationId xmlns:a16="http://schemas.microsoft.com/office/drawing/2014/main" id="{D58D7532-FECF-13A2-E271-D11257A9024C}"/>
                </a:ext>
              </a:extLst>
            </p:cNvPr>
            <p:cNvSpPr txBox="1"/>
            <p:nvPr/>
          </p:nvSpPr>
          <p:spPr>
            <a:xfrm>
              <a:off x="5300831" y="5704848"/>
              <a:ext cx="2510445" cy="1477328"/>
            </a:xfrm>
            <a:prstGeom prst="rect">
              <a:avLst/>
            </a:prstGeom>
            <a:noFill/>
          </p:spPr>
          <p:txBody>
            <a:bodyPr wrap="square" lIns="91440" tIns="45720" rIns="91440" bIns="45720" rtlCol="0" anchor="t">
              <a:spAutoFit/>
            </a:bodyPr>
            <a:lstStyle/>
            <a:p>
              <a:pPr algn="ctr"/>
              <a:r>
                <a:rPr lang="sv-SE" dirty="0"/>
                <a:t>Vägled kunden att bedöma sitt psykiska välbefinnande med hjälp av </a:t>
              </a:r>
              <a:r>
                <a:rPr lang="sv-SE" dirty="0">
                  <a:solidFill>
                    <a:schemeClr val="accent2"/>
                  </a:solidFill>
                </a:rPr>
                <a:t>symtomtest</a:t>
              </a:r>
              <a:r>
                <a:rPr lang="sv-SE" dirty="0"/>
                <a:t> och använd mätinstrumenten i yrkespersonernas avsnitt.</a:t>
              </a:r>
              <a:endParaRPr lang="fi-FI" sz="1800" dirty="0">
                <a:solidFill>
                  <a:srgbClr val="000000"/>
                </a:solidFill>
                <a:ea typeface="Calibri"/>
                <a:cs typeface="Calibri"/>
              </a:endParaRPr>
            </a:p>
          </p:txBody>
        </p:sp>
      </p:grpSp>
      <p:grpSp>
        <p:nvGrpSpPr>
          <p:cNvPr id="55" name="Ryhmä 54">
            <a:extLst>
              <a:ext uri="{FF2B5EF4-FFF2-40B4-BE49-F238E27FC236}">
                <a16:creationId xmlns:a16="http://schemas.microsoft.com/office/drawing/2014/main" id="{08C9B62A-9B5F-116B-7D84-9FB023A596EA}"/>
              </a:ext>
            </a:extLst>
          </p:cNvPr>
          <p:cNvGrpSpPr/>
          <p:nvPr/>
        </p:nvGrpSpPr>
        <p:grpSpPr>
          <a:xfrm>
            <a:off x="8428007" y="2281740"/>
            <a:ext cx="2939487" cy="1564893"/>
            <a:chOff x="9354672" y="2187000"/>
            <a:chExt cx="3011373" cy="1848195"/>
          </a:xfrm>
        </p:grpSpPr>
        <p:sp>
          <p:nvSpPr>
            <p:cNvPr id="23" name="Suorakulmio: Pyöristetyt kulmat 22">
              <a:extLst>
                <a:ext uri="{FF2B5EF4-FFF2-40B4-BE49-F238E27FC236}">
                  <a16:creationId xmlns:a16="http://schemas.microsoft.com/office/drawing/2014/main" id="{E29A9908-6B93-4A45-9385-3DF97DFEC8B2}"/>
                </a:ext>
              </a:extLst>
            </p:cNvPr>
            <p:cNvSpPr/>
            <p:nvPr/>
          </p:nvSpPr>
          <p:spPr>
            <a:xfrm>
              <a:off x="9354672" y="2187000"/>
              <a:ext cx="3011373" cy="1848195"/>
            </a:xfrm>
            <a:prstGeom prst="roundRect">
              <a:avLst/>
            </a:prstGeom>
            <a:solidFill>
              <a:srgbClr val="FFFFFF">
                <a:alpha val="94902"/>
              </a:srgb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45720" rIns="36000" bIns="45720" rtlCol="0" anchor="t"/>
            <a:lstStyle/>
            <a:p>
              <a:pPr marL="0" algn="ctr">
                <a:lnSpc>
                  <a:spcPct val="100000"/>
                </a:lnSpc>
                <a:spcBef>
                  <a:spcPts val="600"/>
                </a:spcBef>
                <a:buNone/>
              </a:pPr>
              <a:endParaRPr lang="en-US">
                <a:solidFill>
                  <a:schemeClr val="accent2"/>
                </a:solidFill>
                <a:cs typeface="Calibri"/>
              </a:endParaRPr>
            </a:p>
          </p:txBody>
        </p:sp>
        <p:sp>
          <p:nvSpPr>
            <p:cNvPr id="41" name="Tekstiruutu 40">
              <a:extLst>
                <a:ext uri="{FF2B5EF4-FFF2-40B4-BE49-F238E27FC236}">
                  <a16:creationId xmlns:a16="http://schemas.microsoft.com/office/drawing/2014/main" id="{84E78503-35E5-6ECA-4604-FF3491B76C8E}"/>
                </a:ext>
              </a:extLst>
            </p:cNvPr>
            <p:cNvSpPr txBox="1"/>
            <p:nvPr/>
          </p:nvSpPr>
          <p:spPr>
            <a:xfrm>
              <a:off x="9513745" y="2274334"/>
              <a:ext cx="2680316" cy="1508505"/>
            </a:xfrm>
            <a:prstGeom prst="rect">
              <a:avLst/>
            </a:prstGeom>
            <a:noFill/>
          </p:spPr>
          <p:txBody>
            <a:bodyPr wrap="square" lIns="91440" tIns="45720" rIns="91440" bIns="45720" rtlCol="0" anchor="t">
              <a:spAutoFit/>
            </a:bodyPr>
            <a:lstStyle/>
            <a:p>
              <a:pPr algn="r">
                <a:spcBef>
                  <a:spcPts val="600"/>
                </a:spcBef>
              </a:pPr>
              <a:r>
                <a:rPr lang="sv-SE" dirty="0"/>
                <a:t>Använd innehållet </a:t>
              </a:r>
            </a:p>
            <a:p>
              <a:pPr algn="r">
                <a:spcBef>
                  <a:spcPts val="600"/>
                </a:spcBef>
              </a:pPr>
              <a:r>
                <a:rPr lang="sv-SE" dirty="0"/>
                <a:t>som </a:t>
              </a:r>
              <a:r>
                <a:rPr lang="sv-SE" dirty="0">
                  <a:solidFill>
                    <a:schemeClr val="accent2"/>
                  </a:solidFill>
                </a:rPr>
                <a:t>introduktions-material för medarbetare</a:t>
              </a:r>
              <a:r>
                <a:rPr lang="sv-SE" dirty="0"/>
                <a:t> och som </a:t>
              </a:r>
              <a:r>
                <a:rPr lang="sv-SE" dirty="0">
                  <a:solidFill>
                    <a:schemeClr val="accent2"/>
                  </a:solidFill>
                </a:rPr>
                <a:t>kunskapsbank</a:t>
              </a:r>
              <a:r>
                <a:rPr lang="sv-SE" dirty="0"/>
                <a:t>.</a:t>
              </a:r>
              <a:endParaRPr lang="en-US" dirty="0">
                <a:solidFill>
                  <a:schemeClr val="accent2"/>
                </a:solidFill>
                <a:cs typeface="Calibri"/>
              </a:endParaRPr>
            </a:p>
          </p:txBody>
        </p:sp>
        <p:pic>
          <p:nvPicPr>
            <p:cNvPr id="45" name="Kuva 44" descr="Ohjelmoija mies tasaisella täytöllä">
              <a:extLst>
                <a:ext uri="{FF2B5EF4-FFF2-40B4-BE49-F238E27FC236}">
                  <a16:creationId xmlns:a16="http://schemas.microsoft.com/office/drawing/2014/main" id="{BB594401-4FA0-747B-E4AD-10E90376E6C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398767" y="2308792"/>
              <a:ext cx="768945" cy="791998"/>
            </a:xfrm>
            <a:prstGeom prst="rect">
              <a:avLst/>
            </a:prstGeom>
          </p:spPr>
        </p:pic>
      </p:grpSp>
      <p:grpSp>
        <p:nvGrpSpPr>
          <p:cNvPr id="58" name="Ryhmä 57">
            <a:extLst>
              <a:ext uri="{FF2B5EF4-FFF2-40B4-BE49-F238E27FC236}">
                <a16:creationId xmlns:a16="http://schemas.microsoft.com/office/drawing/2014/main" id="{37AD9E54-2DEE-0088-C522-F3B23A331E7F}"/>
              </a:ext>
            </a:extLst>
          </p:cNvPr>
          <p:cNvGrpSpPr/>
          <p:nvPr/>
        </p:nvGrpSpPr>
        <p:grpSpPr>
          <a:xfrm>
            <a:off x="8008745" y="4069096"/>
            <a:ext cx="3765408" cy="1329258"/>
            <a:chOff x="8503753" y="4540420"/>
            <a:chExt cx="3315624" cy="1329258"/>
          </a:xfrm>
        </p:grpSpPr>
        <p:grpSp>
          <p:nvGrpSpPr>
            <p:cNvPr id="54" name="Ryhmä 53">
              <a:extLst>
                <a:ext uri="{FF2B5EF4-FFF2-40B4-BE49-F238E27FC236}">
                  <a16:creationId xmlns:a16="http://schemas.microsoft.com/office/drawing/2014/main" id="{648439A6-A094-21AD-F432-9ECB6767764F}"/>
                </a:ext>
              </a:extLst>
            </p:cNvPr>
            <p:cNvGrpSpPr/>
            <p:nvPr/>
          </p:nvGrpSpPr>
          <p:grpSpPr>
            <a:xfrm>
              <a:off x="8503753" y="4540420"/>
              <a:ext cx="3315624" cy="1329258"/>
              <a:chOff x="8503753" y="4242961"/>
              <a:chExt cx="3315624" cy="1329258"/>
            </a:xfrm>
          </p:grpSpPr>
          <p:sp>
            <p:nvSpPr>
              <p:cNvPr id="19" name="Suorakulmio: Pyöristetyt kulmat 18">
                <a:extLst>
                  <a:ext uri="{FF2B5EF4-FFF2-40B4-BE49-F238E27FC236}">
                    <a16:creationId xmlns:a16="http://schemas.microsoft.com/office/drawing/2014/main" id="{BE75A6E1-2E95-0A47-244F-FBF85D42D62B}"/>
                  </a:ext>
                </a:extLst>
              </p:cNvPr>
              <p:cNvSpPr/>
              <p:nvPr/>
            </p:nvSpPr>
            <p:spPr>
              <a:xfrm>
                <a:off x="8503753" y="4242961"/>
                <a:ext cx="3315624" cy="1329258"/>
              </a:xfrm>
              <a:prstGeom prst="roundRect">
                <a:avLst/>
              </a:prstGeom>
              <a:solidFill>
                <a:srgbClr val="FFFFFF">
                  <a:alpha val="94902"/>
                </a:srgb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45720" rIns="36000" bIns="45720" rtlCol="0" anchor="t"/>
              <a:lstStyle/>
              <a:p>
                <a:pPr algn="ctr" fontAlgn="base"/>
                <a:endParaRPr lang="fi-FI">
                  <a:solidFill>
                    <a:schemeClr val="tx1"/>
                  </a:solidFill>
                </a:endParaRPr>
              </a:p>
            </p:txBody>
          </p:sp>
          <p:sp>
            <p:nvSpPr>
              <p:cNvPr id="39" name="Tekstiruutu 38">
                <a:extLst>
                  <a:ext uri="{FF2B5EF4-FFF2-40B4-BE49-F238E27FC236}">
                    <a16:creationId xmlns:a16="http://schemas.microsoft.com/office/drawing/2014/main" id="{77CCCE89-3DBE-70E1-CA6B-2089F8C4D65C}"/>
                  </a:ext>
                </a:extLst>
              </p:cNvPr>
              <p:cNvSpPr txBox="1"/>
              <p:nvPr/>
            </p:nvSpPr>
            <p:spPr>
              <a:xfrm>
                <a:off x="8945242" y="4311961"/>
                <a:ext cx="2834024" cy="1200329"/>
              </a:xfrm>
              <a:prstGeom prst="rect">
                <a:avLst/>
              </a:prstGeom>
              <a:noFill/>
            </p:spPr>
            <p:txBody>
              <a:bodyPr wrap="square" lIns="91440" tIns="45720" rIns="91440" bIns="45720" rtlCol="0" anchor="t">
                <a:spAutoFit/>
              </a:bodyPr>
              <a:lstStyle/>
              <a:p>
                <a:pPr algn="r"/>
                <a:r>
                  <a:rPr lang="sv-SE" dirty="0"/>
                  <a:t>Använd egenvårdsprogrammens övningar även i </a:t>
                </a:r>
                <a:r>
                  <a:rPr lang="sv-SE" dirty="0">
                    <a:solidFill>
                      <a:schemeClr val="accent2"/>
                    </a:solidFill>
                  </a:rPr>
                  <a:t>grupper</a:t>
                </a:r>
                <a:r>
                  <a:rPr lang="sv-SE" dirty="0"/>
                  <a:t>. </a:t>
                </a:r>
              </a:p>
              <a:p>
                <a:pPr algn="r"/>
                <a:r>
                  <a:rPr lang="sv-SE" dirty="0"/>
                  <a:t>De finns enkelt tillgängliga i utskriftsvänligt format.</a:t>
                </a:r>
                <a:endParaRPr lang="fi-FI" dirty="0">
                  <a:solidFill>
                    <a:srgbClr val="000000"/>
                  </a:solidFill>
                  <a:latin typeface="Calibri"/>
                  <a:ea typeface="Calibri"/>
                  <a:cs typeface="Calibri"/>
                </a:endParaRPr>
              </a:p>
            </p:txBody>
          </p:sp>
        </p:grpSp>
        <p:pic>
          <p:nvPicPr>
            <p:cNvPr id="57" name="Kuva 56" descr="Sosiaalinen verkosto tasaisella täytöllä">
              <a:extLst>
                <a:ext uri="{FF2B5EF4-FFF2-40B4-BE49-F238E27FC236}">
                  <a16:creationId xmlns:a16="http://schemas.microsoft.com/office/drawing/2014/main" id="{F7221B61-A80A-8688-2C88-6B0EE142B4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589430" y="4814051"/>
              <a:ext cx="823778" cy="928971"/>
            </a:xfrm>
            <a:prstGeom prst="rect">
              <a:avLst/>
            </a:prstGeom>
          </p:spPr>
        </p:pic>
      </p:grpSp>
      <p:pic>
        <p:nvPicPr>
          <p:cNvPr id="59" name="Kuva 58" descr="Kuva, joka sisältää kohteen teksti&#10;&#10;Kuvaus luotu automaattisesti">
            <a:extLst>
              <a:ext uri="{FF2B5EF4-FFF2-40B4-BE49-F238E27FC236}">
                <a16:creationId xmlns:a16="http://schemas.microsoft.com/office/drawing/2014/main" id="{D951E0BE-1372-B599-3CB7-7A6E4A354D4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7271" y="6179842"/>
            <a:ext cx="2476943" cy="482698"/>
          </a:xfrm>
          <a:prstGeom prst="rect">
            <a:avLst/>
          </a:prstGeom>
        </p:spPr>
      </p:pic>
      <p:grpSp>
        <p:nvGrpSpPr>
          <p:cNvPr id="52" name="Ryhmä 51">
            <a:extLst>
              <a:ext uri="{FF2B5EF4-FFF2-40B4-BE49-F238E27FC236}">
                <a16:creationId xmlns:a16="http://schemas.microsoft.com/office/drawing/2014/main" id="{79D3C814-0459-C07F-6763-1B7BD8F14440}"/>
              </a:ext>
            </a:extLst>
          </p:cNvPr>
          <p:cNvGrpSpPr/>
          <p:nvPr/>
        </p:nvGrpSpPr>
        <p:grpSpPr>
          <a:xfrm>
            <a:off x="461353" y="4973102"/>
            <a:ext cx="3731442" cy="1123888"/>
            <a:chOff x="1205426" y="4981051"/>
            <a:chExt cx="3198368" cy="1232045"/>
          </a:xfrm>
        </p:grpSpPr>
        <p:sp>
          <p:nvSpPr>
            <p:cNvPr id="17" name="Suorakulmio: Pyöristetyt kulmat 16">
              <a:extLst>
                <a:ext uri="{FF2B5EF4-FFF2-40B4-BE49-F238E27FC236}">
                  <a16:creationId xmlns:a16="http://schemas.microsoft.com/office/drawing/2014/main" id="{35A185B0-08E9-B8C3-1502-107231189D4C}"/>
                </a:ext>
              </a:extLst>
            </p:cNvPr>
            <p:cNvSpPr/>
            <p:nvPr/>
          </p:nvSpPr>
          <p:spPr>
            <a:xfrm>
              <a:off x="1205426" y="4981051"/>
              <a:ext cx="3198368" cy="1232045"/>
            </a:xfrm>
            <a:prstGeom prst="roundRect">
              <a:avLst/>
            </a:prstGeom>
            <a:solidFill>
              <a:srgbClr val="FFFFFF">
                <a:alpha val="94902"/>
              </a:srgb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45720" rIns="36000" bIns="45720" rtlCol="0" anchor="t"/>
            <a:lstStyle/>
            <a:p>
              <a:pPr algn="ctr"/>
              <a:endParaRPr lang="fi-FI" sz="1600" b="1">
                <a:solidFill>
                  <a:schemeClr val="tx1"/>
                </a:solidFill>
              </a:endParaRPr>
            </a:p>
          </p:txBody>
        </p:sp>
        <p:pic>
          <p:nvPicPr>
            <p:cNvPr id="28" name="Kuva 27" descr="Louhintatyökalut tasaisella täytöllä">
              <a:extLst>
                <a:ext uri="{FF2B5EF4-FFF2-40B4-BE49-F238E27FC236}">
                  <a16:creationId xmlns:a16="http://schemas.microsoft.com/office/drawing/2014/main" id="{69435C19-ADDD-7A46-A63A-972908DD572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339602" y="5110101"/>
              <a:ext cx="478811" cy="576000"/>
            </a:xfrm>
            <a:prstGeom prst="rect">
              <a:avLst/>
            </a:prstGeom>
          </p:spPr>
        </p:pic>
        <p:sp>
          <p:nvSpPr>
            <p:cNvPr id="37" name="Tekstiruutu 36">
              <a:extLst>
                <a:ext uri="{FF2B5EF4-FFF2-40B4-BE49-F238E27FC236}">
                  <a16:creationId xmlns:a16="http://schemas.microsoft.com/office/drawing/2014/main" id="{1B04F4AD-19BB-1EC5-B468-361191AD37B7}"/>
                </a:ext>
              </a:extLst>
            </p:cNvPr>
            <p:cNvSpPr txBox="1"/>
            <p:nvPr/>
          </p:nvSpPr>
          <p:spPr>
            <a:xfrm>
              <a:off x="1706156" y="5110101"/>
              <a:ext cx="2655352" cy="1012186"/>
            </a:xfrm>
            <a:prstGeom prst="rect">
              <a:avLst/>
            </a:prstGeom>
            <a:noFill/>
          </p:spPr>
          <p:txBody>
            <a:bodyPr wrap="square" lIns="91440" tIns="45720" rIns="91440" bIns="45720" rtlCol="0" anchor="t">
              <a:spAutoFit/>
            </a:bodyPr>
            <a:lstStyle/>
            <a:p>
              <a:pPr algn="ctr"/>
              <a:r>
                <a:rPr lang="sv-SE" dirty="0"/>
                <a:t>Ge kunden </a:t>
              </a:r>
              <a:r>
                <a:rPr lang="sv-SE" dirty="0">
                  <a:solidFill>
                    <a:schemeClr val="accent2"/>
                  </a:solidFill>
                </a:rPr>
                <a:t>övningar</a:t>
              </a:r>
              <a:r>
                <a:rPr lang="sv-SE" dirty="0"/>
                <a:t> som passar situationen eller gör dem tillsammans under mötet.</a:t>
              </a:r>
              <a:endParaRPr lang="fi-FI" sz="1800" dirty="0">
                <a:solidFill>
                  <a:srgbClr val="000000"/>
                </a:solidFill>
                <a:cs typeface="Calibri"/>
              </a:endParaRPr>
            </a:p>
          </p:txBody>
        </p:sp>
      </p:grpSp>
    </p:spTree>
    <p:extLst>
      <p:ext uri="{BB962C8B-B14F-4D97-AF65-F5344CB8AC3E}">
        <p14:creationId xmlns:p14="http://schemas.microsoft.com/office/powerpoint/2010/main" val="382717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4E64FFEB-E76A-7D1B-B227-D8C33C55738F}"/>
              </a:ext>
            </a:extLst>
          </p:cNvPr>
          <p:cNvSpPr>
            <a:spLocks noGrp="1"/>
          </p:cNvSpPr>
          <p:nvPr>
            <p:ph type="title"/>
          </p:nvPr>
        </p:nvSpPr>
        <p:spPr>
          <a:xfrm>
            <a:off x="317937" y="0"/>
            <a:ext cx="7307814" cy="1690688"/>
          </a:xfrm>
        </p:spPr>
        <p:txBody>
          <a:bodyPr/>
          <a:lstStyle/>
          <a:p>
            <a:r>
              <a:rPr lang="fi-FI" dirty="0"/>
              <a:t>6 fakta </a:t>
            </a:r>
            <a:r>
              <a:rPr lang="fi-FI" dirty="0" err="1"/>
              <a:t>om</a:t>
            </a:r>
            <a:r>
              <a:rPr lang="fi-FI" dirty="0"/>
              <a:t> </a:t>
            </a:r>
            <a:r>
              <a:rPr lang="fi-FI" dirty="0" err="1"/>
              <a:t>egenvårdsprogram</a:t>
            </a:r>
            <a:endParaRPr lang="fi-FI" dirty="0"/>
          </a:p>
        </p:txBody>
      </p:sp>
      <p:sp>
        <p:nvSpPr>
          <p:cNvPr id="13" name="Tekstiruutu 12">
            <a:extLst>
              <a:ext uri="{FF2B5EF4-FFF2-40B4-BE49-F238E27FC236}">
                <a16:creationId xmlns:a16="http://schemas.microsoft.com/office/drawing/2014/main" id="{0905B6D0-0081-57F8-8AFA-A0035209FEF7}"/>
              </a:ext>
            </a:extLst>
          </p:cNvPr>
          <p:cNvSpPr txBox="1"/>
          <p:nvPr/>
        </p:nvSpPr>
        <p:spPr>
          <a:xfrm>
            <a:off x="7907628" y="4337509"/>
            <a:ext cx="4205545" cy="1661748"/>
          </a:xfrm>
          <a:prstGeom prst="rect">
            <a:avLst/>
          </a:prstGeom>
          <a:noFill/>
        </p:spPr>
        <p:txBody>
          <a:bodyPr wrap="square" lIns="91440" tIns="45720" rIns="91440" bIns="45720" anchor="t">
            <a:spAutoFit/>
          </a:bodyPr>
          <a:lstStyle/>
          <a:p>
            <a:pPr algn="ctr" fontAlgn="base"/>
            <a:r>
              <a:rPr lang="sv-SE" sz="2400" dirty="0"/>
              <a:t>DET FINNS REDAN ÖVER 50 EGENVÅRDSPROGRAM</a:t>
            </a:r>
          </a:p>
          <a:p>
            <a:pPr algn="ctr"/>
            <a:endParaRPr lang="sv-SE" sz="600" dirty="0">
              <a:solidFill>
                <a:srgbClr val="000000"/>
              </a:solidFill>
              <a:ea typeface="+mn-lt"/>
              <a:cs typeface="+mn-lt"/>
            </a:endParaRPr>
          </a:p>
          <a:p>
            <a:pPr marL="342900" indent="-342900" algn="ctr">
              <a:buFont typeface="Wingdings"/>
              <a:buChar char="Ø"/>
            </a:pPr>
            <a:r>
              <a:rPr lang="sv-SE" sz="2400" dirty="0">
                <a:solidFill>
                  <a:srgbClr val="000000"/>
                </a:solidFill>
                <a:ea typeface="+mn-lt"/>
                <a:cs typeface="+mn-lt"/>
              </a:rPr>
              <a:t> </a:t>
            </a:r>
            <a:r>
              <a:rPr lang="sv-SE" sz="2000" dirty="0">
                <a:solidFill>
                  <a:srgbClr val="000000"/>
                </a:solidFill>
                <a:ea typeface="+mn-lt"/>
                <a:cs typeface="+mn-lt"/>
              </a:rPr>
              <a:t> Nya egenvårdsprogram uppdateras kontinuerligt på sidan.</a:t>
            </a:r>
            <a:endParaRPr lang="sv-SE" sz="2000" dirty="0">
              <a:ea typeface="Calibri" panose="020F0502020204030204"/>
              <a:cs typeface="Calibri" panose="020F0502020204030204"/>
            </a:endParaRPr>
          </a:p>
        </p:txBody>
      </p:sp>
      <p:pic>
        <p:nvPicPr>
          <p:cNvPr id="14" name="Kuvan paikkamerkki 13" descr="Kuva, joka sisältää kohteen sisä-, henkilö, vaate, huonekalu&#10;&#10;Kuvaus luotu automaattisesti">
            <a:extLst>
              <a:ext uri="{FF2B5EF4-FFF2-40B4-BE49-F238E27FC236}">
                <a16:creationId xmlns:a16="http://schemas.microsoft.com/office/drawing/2014/main" id="{5D375F82-584A-4E3C-F716-218677E9DBD6}"/>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25717" t="9097" r="14487" b="1209"/>
          <a:stretch/>
        </p:blipFill>
        <p:spPr>
          <a:xfrm>
            <a:off x="8250483" y="365125"/>
            <a:ext cx="3600000" cy="3600000"/>
          </a:xfrm>
        </p:spPr>
      </p:pic>
      <p:sp>
        <p:nvSpPr>
          <p:cNvPr id="5" name="Suorakulmio: Pyöristetyt kulmat 4">
            <a:extLst>
              <a:ext uri="{FF2B5EF4-FFF2-40B4-BE49-F238E27FC236}">
                <a16:creationId xmlns:a16="http://schemas.microsoft.com/office/drawing/2014/main" id="{F79AC360-4394-1A21-83FC-5500B23DE583}"/>
              </a:ext>
            </a:extLst>
          </p:cNvPr>
          <p:cNvSpPr/>
          <p:nvPr/>
        </p:nvSpPr>
        <p:spPr>
          <a:xfrm>
            <a:off x="409575" y="1666878"/>
            <a:ext cx="2268000" cy="198000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 name="Sisällön paikkamerkki 1">
            <a:extLst>
              <a:ext uri="{FF2B5EF4-FFF2-40B4-BE49-F238E27FC236}">
                <a16:creationId xmlns:a16="http://schemas.microsoft.com/office/drawing/2014/main" id="{F4E309BB-9883-3FF0-58AE-233A529E534C}"/>
              </a:ext>
            </a:extLst>
          </p:cNvPr>
          <p:cNvSpPr>
            <a:spLocks noGrp="1"/>
          </p:cNvSpPr>
          <p:nvPr>
            <p:ph idx="1"/>
          </p:nvPr>
        </p:nvSpPr>
        <p:spPr>
          <a:xfrm>
            <a:off x="437259" y="1747630"/>
            <a:ext cx="2209178" cy="1803786"/>
          </a:xfrm>
        </p:spPr>
        <p:txBody>
          <a:bodyPr vert="horz" lIns="91440" tIns="45720" rIns="91440" bIns="45720" rtlCol="0" anchor="t">
            <a:noAutofit/>
          </a:bodyPr>
          <a:lstStyle/>
          <a:p>
            <a:pPr marL="3175" indent="-3175" algn="ctr">
              <a:spcAft>
                <a:spcPts val="800"/>
              </a:spcAft>
              <a:buNone/>
            </a:pPr>
            <a:r>
              <a:rPr lang="fi-FI" sz="1600" dirty="0">
                <a:latin typeface="Calibri"/>
                <a:ea typeface="Calibri"/>
                <a:cs typeface="Times New Roman"/>
              </a:rPr>
              <a:t>1. </a:t>
            </a:r>
            <a:br>
              <a:rPr lang="fi-FI" sz="1600" dirty="0">
                <a:latin typeface="Calibri" panose="020F0502020204030204" pitchFamily="34" charset="0"/>
                <a:ea typeface="Calibri" panose="020F0502020204030204" pitchFamily="34" charset="0"/>
                <a:cs typeface="Times New Roman" panose="02020603050405020304" pitchFamily="18" charset="0"/>
              </a:rPr>
            </a:br>
            <a:r>
              <a:rPr lang="fi-FI" sz="1600" dirty="0">
                <a:latin typeface="Calibri"/>
                <a:ea typeface="Calibri"/>
                <a:cs typeface="Times New Roman"/>
              </a:rPr>
              <a:t> </a:t>
            </a:r>
            <a:br>
              <a:rPr lang="fi-FI" sz="1600" dirty="0">
                <a:latin typeface="Calibri" panose="020F0502020204030204" pitchFamily="34" charset="0"/>
                <a:ea typeface="Calibri" panose="020F0502020204030204" pitchFamily="34" charset="0"/>
                <a:cs typeface="Times New Roman" panose="02020603050405020304" pitchFamily="18" charset="0"/>
              </a:rPr>
            </a:br>
            <a:r>
              <a:rPr lang="sv-SE" sz="1600" dirty="0"/>
              <a:t>De är korta, digitala vårdprogram att göra själv, </a:t>
            </a:r>
            <a:r>
              <a:rPr lang="sv-SE" sz="1600" b="1" dirty="0"/>
              <a:t>sammanställda av yrkespersoner</a:t>
            </a:r>
            <a:r>
              <a:rPr lang="sv-SE" sz="1600" dirty="0"/>
              <a:t>.</a:t>
            </a:r>
            <a:endParaRPr lang="fi-FI" sz="1600" dirty="0"/>
          </a:p>
        </p:txBody>
      </p:sp>
      <p:sp>
        <p:nvSpPr>
          <p:cNvPr id="11" name="Suorakulmio: Pyöristetyt kulmat 10">
            <a:extLst>
              <a:ext uri="{FF2B5EF4-FFF2-40B4-BE49-F238E27FC236}">
                <a16:creationId xmlns:a16="http://schemas.microsoft.com/office/drawing/2014/main" id="{DD2F3B86-50DD-59F9-930C-253F17000833}"/>
              </a:ext>
            </a:extLst>
          </p:cNvPr>
          <p:cNvSpPr/>
          <p:nvPr/>
        </p:nvSpPr>
        <p:spPr>
          <a:xfrm>
            <a:off x="2815839" y="1666878"/>
            <a:ext cx="2268000" cy="198000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2" name="Suorakulmio: Pyöristetyt kulmat 11">
            <a:extLst>
              <a:ext uri="{FF2B5EF4-FFF2-40B4-BE49-F238E27FC236}">
                <a16:creationId xmlns:a16="http://schemas.microsoft.com/office/drawing/2014/main" id="{3C0D3240-A531-C163-253A-D91F978D26A9}"/>
              </a:ext>
            </a:extLst>
          </p:cNvPr>
          <p:cNvSpPr/>
          <p:nvPr/>
        </p:nvSpPr>
        <p:spPr>
          <a:xfrm>
            <a:off x="5286106" y="1666878"/>
            <a:ext cx="2268000" cy="198000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 name="Sisällön paikkamerkki 1">
            <a:extLst>
              <a:ext uri="{FF2B5EF4-FFF2-40B4-BE49-F238E27FC236}">
                <a16:creationId xmlns:a16="http://schemas.microsoft.com/office/drawing/2014/main" id="{47CD68AB-171C-4906-BB40-25B01BE35CFB}"/>
              </a:ext>
            </a:extLst>
          </p:cNvPr>
          <p:cNvSpPr txBox="1">
            <a:spLocks/>
          </p:cNvSpPr>
          <p:nvPr/>
        </p:nvSpPr>
        <p:spPr>
          <a:xfrm>
            <a:off x="2846977" y="1807017"/>
            <a:ext cx="2268000" cy="1406405"/>
          </a:xfrm>
          <a:prstGeom prst="rect">
            <a:avLst/>
          </a:prstGeom>
          <a:noFill/>
          <a:effectLst/>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270" algn="ctr">
              <a:spcAft>
                <a:spcPts val="800"/>
              </a:spcAft>
              <a:buNone/>
            </a:pPr>
            <a:r>
              <a:rPr lang="fi-FI" sz="1600" dirty="0">
                <a:solidFill>
                  <a:srgbClr val="000000"/>
                </a:solidFill>
                <a:latin typeface="Calibri"/>
                <a:ea typeface="Calibri"/>
                <a:cs typeface="Times New Roman"/>
              </a:rPr>
              <a:t>2. </a:t>
            </a:r>
            <a:br>
              <a:rPr lang="fi-FI" sz="1600" dirty="0">
                <a:latin typeface="Calibri" panose="020F0502020204030204" pitchFamily="34" charset="0"/>
                <a:ea typeface="Calibri" panose="020F0502020204030204" pitchFamily="34" charset="0"/>
                <a:cs typeface="Times New Roman" panose="02020603050405020304" pitchFamily="18" charset="0"/>
              </a:rPr>
            </a:br>
            <a:br>
              <a:rPr lang="fi-FI" sz="1600" dirty="0">
                <a:latin typeface="Calibri" panose="020F0502020204030204" pitchFamily="34" charset="0"/>
                <a:ea typeface="Calibri" panose="020F0502020204030204" pitchFamily="34" charset="0"/>
                <a:cs typeface="Times New Roman" panose="02020603050405020304" pitchFamily="18" charset="0"/>
              </a:rPr>
            </a:br>
            <a:r>
              <a:rPr lang="sv-SE" sz="1600" dirty="0"/>
              <a:t>Innehåller </a:t>
            </a:r>
            <a:r>
              <a:rPr lang="sv-SE" sz="1600" b="1" dirty="0"/>
              <a:t>forskningsbaserad information </a:t>
            </a:r>
            <a:r>
              <a:rPr lang="sv-SE" sz="1600" dirty="0"/>
              <a:t>och</a:t>
            </a:r>
            <a:r>
              <a:rPr lang="sv-SE" sz="1600" b="1" dirty="0"/>
              <a:t> effektiva verktyg.</a:t>
            </a:r>
            <a:endParaRPr lang="fi-FI" sz="1600"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isällön paikkamerkki 1">
            <a:extLst>
              <a:ext uri="{FF2B5EF4-FFF2-40B4-BE49-F238E27FC236}">
                <a16:creationId xmlns:a16="http://schemas.microsoft.com/office/drawing/2014/main" id="{189E5A15-05C2-05BD-62D6-4D029F0C1CBC}"/>
              </a:ext>
            </a:extLst>
          </p:cNvPr>
          <p:cNvSpPr txBox="1">
            <a:spLocks/>
          </p:cNvSpPr>
          <p:nvPr/>
        </p:nvSpPr>
        <p:spPr>
          <a:xfrm>
            <a:off x="5340584" y="1720163"/>
            <a:ext cx="2154757" cy="1897239"/>
          </a:xfrm>
          <a:prstGeom prst="rect">
            <a:avLst/>
          </a:prstGeom>
          <a:noFill/>
          <a:effectLst/>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1600" dirty="0">
                <a:solidFill>
                  <a:srgbClr val="000000"/>
                </a:solidFill>
                <a:latin typeface="Calibri"/>
                <a:ea typeface="Calibri"/>
                <a:cs typeface="Times New Roman"/>
              </a:rPr>
              <a:t>3. </a:t>
            </a:r>
            <a:br>
              <a:rPr lang="fi-FI" sz="1600" dirty="0">
                <a:latin typeface="Calibri" panose="020F0502020204030204" pitchFamily="34" charset="0"/>
                <a:ea typeface="Calibri" panose="020F0502020204030204" pitchFamily="34" charset="0"/>
                <a:cs typeface="Times New Roman" panose="02020603050405020304" pitchFamily="18" charset="0"/>
              </a:rPr>
            </a:br>
            <a:br>
              <a:rPr lang="fi-FI" sz="1600" dirty="0">
                <a:latin typeface="Calibri" panose="020F0502020204030204" pitchFamily="34" charset="0"/>
                <a:ea typeface="Calibri" panose="020F0502020204030204" pitchFamily="34" charset="0"/>
                <a:cs typeface="Times New Roman" panose="02020603050405020304" pitchFamily="18" charset="0"/>
              </a:rPr>
            </a:br>
            <a:r>
              <a:rPr lang="sv-SE" sz="1600" dirty="0"/>
              <a:t>Program finns för </a:t>
            </a:r>
            <a:r>
              <a:rPr lang="sv-SE" sz="1600" b="1" dirty="0"/>
              <a:t>olika syften:</a:t>
            </a:r>
            <a:endParaRPr lang="sv-SE" sz="1600" dirty="0"/>
          </a:p>
          <a:p>
            <a:pPr>
              <a:spcBef>
                <a:spcPts val="0"/>
              </a:spcBef>
            </a:pPr>
            <a:r>
              <a:rPr lang="sv-SE" sz="1600" dirty="0"/>
              <a:t>symtom</a:t>
            </a:r>
          </a:p>
          <a:p>
            <a:pPr>
              <a:spcBef>
                <a:spcPts val="0"/>
              </a:spcBef>
            </a:pPr>
            <a:r>
              <a:rPr lang="sv-SE" sz="1600" dirty="0"/>
              <a:t>livssituationer</a:t>
            </a:r>
          </a:p>
          <a:p>
            <a:pPr>
              <a:spcBef>
                <a:spcPts val="0"/>
              </a:spcBef>
            </a:pPr>
            <a:r>
              <a:rPr lang="sv-SE" sz="1600" dirty="0"/>
              <a:t>psykiskt välbefinnande</a:t>
            </a:r>
          </a:p>
        </p:txBody>
      </p:sp>
      <p:sp>
        <p:nvSpPr>
          <p:cNvPr id="15" name="Suorakulmio: Pyöristetyt kulmat 14">
            <a:extLst>
              <a:ext uri="{FF2B5EF4-FFF2-40B4-BE49-F238E27FC236}">
                <a16:creationId xmlns:a16="http://schemas.microsoft.com/office/drawing/2014/main" id="{B7C7A8EC-6BFC-B0B0-A341-5195A52E20BF}"/>
              </a:ext>
            </a:extLst>
          </p:cNvPr>
          <p:cNvSpPr/>
          <p:nvPr/>
        </p:nvSpPr>
        <p:spPr>
          <a:xfrm>
            <a:off x="412133" y="3907620"/>
            <a:ext cx="2268000" cy="2494029"/>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 name="Sisällön paikkamerkki 1">
            <a:extLst>
              <a:ext uri="{FF2B5EF4-FFF2-40B4-BE49-F238E27FC236}">
                <a16:creationId xmlns:a16="http://schemas.microsoft.com/office/drawing/2014/main" id="{8C86DA8B-B2EA-CFD5-7CA2-9BF4F50D133B}"/>
              </a:ext>
            </a:extLst>
          </p:cNvPr>
          <p:cNvSpPr txBox="1">
            <a:spLocks/>
          </p:cNvSpPr>
          <p:nvPr/>
        </p:nvSpPr>
        <p:spPr>
          <a:xfrm>
            <a:off x="407848" y="4018094"/>
            <a:ext cx="2268000" cy="1980000"/>
          </a:xfrm>
          <a:prstGeom prst="rect">
            <a:avLst/>
          </a:prstGeom>
          <a:noFill/>
          <a:effectLst/>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270" algn="ctr">
              <a:spcAft>
                <a:spcPts val="800"/>
              </a:spcAft>
              <a:buNone/>
            </a:pPr>
            <a:r>
              <a:rPr lang="fi-FI" sz="1600" dirty="0">
                <a:solidFill>
                  <a:srgbClr val="000000"/>
                </a:solidFill>
                <a:latin typeface="Calibri"/>
                <a:ea typeface="Calibri"/>
                <a:cs typeface="Times New Roman"/>
              </a:rPr>
              <a:t>4. </a:t>
            </a:r>
            <a:br>
              <a:rPr lang="fi-FI" sz="1600" dirty="0">
                <a:latin typeface="Calibri" panose="020F0502020204030204" pitchFamily="34" charset="0"/>
                <a:ea typeface="Calibri" panose="020F0502020204030204" pitchFamily="34" charset="0"/>
                <a:cs typeface="Times New Roman" panose="02020603050405020304" pitchFamily="18" charset="0"/>
              </a:rPr>
            </a:br>
            <a:br>
              <a:rPr lang="fi-FI" sz="1600" dirty="0">
                <a:latin typeface="Calibri" panose="020F0502020204030204" pitchFamily="34" charset="0"/>
                <a:ea typeface="Calibri" panose="020F0502020204030204" pitchFamily="34" charset="0"/>
                <a:cs typeface="Times New Roman" panose="02020603050405020304" pitchFamily="18" charset="0"/>
              </a:rPr>
            </a:br>
            <a:r>
              <a:rPr lang="sv-SE" sz="1600" dirty="0"/>
              <a:t>Programmet kan läsas igenom </a:t>
            </a:r>
            <a:r>
              <a:rPr lang="sv-SE" sz="1600" b="1" dirty="0"/>
              <a:t>på cirka en timme</a:t>
            </a:r>
            <a:r>
              <a:rPr lang="sv-SE" sz="1600" dirty="0"/>
              <a:t>, men övningarna är avsedda att göras regelbundet.</a:t>
            </a:r>
            <a:endParaRPr lang="fi-FI" dirty="0">
              <a:latin typeface="Calibri"/>
              <a:ea typeface="Calibri"/>
              <a:cs typeface="Times New Roman"/>
            </a:endParaRPr>
          </a:p>
        </p:txBody>
      </p:sp>
      <p:sp>
        <p:nvSpPr>
          <p:cNvPr id="16" name="Suorakulmio: Pyöristetyt kulmat 15">
            <a:extLst>
              <a:ext uri="{FF2B5EF4-FFF2-40B4-BE49-F238E27FC236}">
                <a16:creationId xmlns:a16="http://schemas.microsoft.com/office/drawing/2014/main" id="{2B3EC01E-919B-97EB-7F37-BFF4A2A20750}"/>
              </a:ext>
            </a:extLst>
          </p:cNvPr>
          <p:cNvSpPr/>
          <p:nvPr/>
        </p:nvSpPr>
        <p:spPr>
          <a:xfrm>
            <a:off x="2846977" y="3907620"/>
            <a:ext cx="2268000" cy="2494029"/>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 name="Sisällön paikkamerkki 1">
            <a:extLst>
              <a:ext uri="{FF2B5EF4-FFF2-40B4-BE49-F238E27FC236}">
                <a16:creationId xmlns:a16="http://schemas.microsoft.com/office/drawing/2014/main" id="{FE45E168-E164-E2AF-EB7F-37172DE6D10B}"/>
              </a:ext>
            </a:extLst>
          </p:cNvPr>
          <p:cNvSpPr txBox="1">
            <a:spLocks/>
          </p:cNvSpPr>
          <p:nvPr/>
        </p:nvSpPr>
        <p:spPr>
          <a:xfrm>
            <a:off x="2851263" y="4013651"/>
            <a:ext cx="2263714" cy="2271689"/>
          </a:xfrm>
          <a:prstGeom prst="rect">
            <a:avLst/>
          </a:prstGeom>
          <a:noFill/>
          <a:effectLst/>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800"/>
              </a:spcAft>
              <a:buNone/>
            </a:pPr>
            <a:r>
              <a:rPr lang="fi-FI" sz="1600" dirty="0">
                <a:solidFill>
                  <a:srgbClr val="000000"/>
                </a:solidFill>
                <a:latin typeface="Calibri"/>
                <a:ea typeface="Calibri"/>
                <a:cs typeface="Times New Roman"/>
              </a:rPr>
              <a:t>5. </a:t>
            </a:r>
            <a:br>
              <a:rPr lang="fi-FI" sz="1600" dirty="0">
                <a:latin typeface="Calibri" panose="020F0502020204030204" pitchFamily="34" charset="0"/>
                <a:ea typeface="Calibri" panose="020F0502020204030204" pitchFamily="34" charset="0"/>
                <a:cs typeface="Times New Roman" panose="02020603050405020304" pitchFamily="18" charset="0"/>
              </a:rPr>
            </a:br>
            <a:br>
              <a:rPr lang="fi-FI" sz="1600" dirty="0">
                <a:latin typeface="Calibri" panose="020F0502020204030204" pitchFamily="34" charset="0"/>
                <a:ea typeface="Calibri" panose="020F0502020204030204" pitchFamily="34" charset="0"/>
                <a:cs typeface="Times New Roman" panose="02020603050405020304" pitchFamily="18" charset="0"/>
              </a:rPr>
            </a:br>
            <a:r>
              <a:rPr lang="sv-SE" sz="1600" dirty="0"/>
              <a:t>Att uppnå synliga förändringar tar </a:t>
            </a:r>
            <a:r>
              <a:rPr lang="sv-SE" sz="1600" b="1" dirty="0"/>
              <a:t>vanligtvis några veckor, </a:t>
            </a:r>
            <a:r>
              <a:rPr lang="sv-SE" sz="1600" dirty="0"/>
              <a:t>beroende på symtomens svårighetsgrad och mängden träning.</a:t>
            </a:r>
            <a:endParaRPr lang="fi-FI" sz="1600" dirty="0">
              <a:solidFill>
                <a:srgbClr val="000000"/>
              </a:solidFill>
              <a:latin typeface="Calibri"/>
              <a:ea typeface="Calibri"/>
              <a:cs typeface="Times New Roman"/>
            </a:endParaRPr>
          </a:p>
        </p:txBody>
      </p:sp>
      <p:sp>
        <p:nvSpPr>
          <p:cNvPr id="17" name="Suorakulmio: Pyöristetyt kulmat 16">
            <a:extLst>
              <a:ext uri="{FF2B5EF4-FFF2-40B4-BE49-F238E27FC236}">
                <a16:creationId xmlns:a16="http://schemas.microsoft.com/office/drawing/2014/main" id="{A18246B6-3097-DE06-55DD-05C28CDCA0FF}"/>
              </a:ext>
            </a:extLst>
          </p:cNvPr>
          <p:cNvSpPr/>
          <p:nvPr/>
        </p:nvSpPr>
        <p:spPr>
          <a:xfrm>
            <a:off x="5286106" y="3907620"/>
            <a:ext cx="2268000" cy="2494029"/>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9" name="Sisällön paikkamerkki 1">
            <a:extLst>
              <a:ext uri="{FF2B5EF4-FFF2-40B4-BE49-F238E27FC236}">
                <a16:creationId xmlns:a16="http://schemas.microsoft.com/office/drawing/2014/main" id="{117285C0-3E18-71CF-9BB4-D7BA9C6557E9}"/>
              </a:ext>
            </a:extLst>
          </p:cNvPr>
          <p:cNvSpPr txBox="1">
            <a:spLocks/>
          </p:cNvSpPr>
          <p:nvPr/>
        </p:nvSpPr>
        <p:spPr>
          <a:xfrm>
            <a:off x="5281821" y="4015872"/>
            <a:ext cx="2272285" cy="2171996"/>
          </a:xfrm>
          <a:prstGeom prst="rect">
            <a:avLst/>
          </a:prstGeom>
          <a:noFill/>
          <a:effectLst/>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6. </a:t>
            </a:r>
            <a:br>
              <a:rPr lang="fi-FI"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br>
            <a:br>
              <a:rPr lang="fi-FI"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sv-SE" sz="1600" dirty="0"/>
              <a:t>Program finns för </a:t>
            </a:r>
            <a:r>
              <a:rPr lang="sv-SE" sz="1600" b="1" dirty="0"/>
              <a:t>olika målgrupper:</a:t>
            </a:r>
            <a:endParaRPr lang="sv-SE" sz="1600" dirty="0"/>
          </a:p>
          <a:p>
            <a:pPr>
              <a:spcBef>
                <a:spcPts val="0"/>
              </a:spcBef>
            </a:pPr>
            <a:r>
              <a:rPr lang="sv-SE" sz="1600" dirty="0"/>
              <a:t>Vuxna</a:t>
            </a:r>
          </a:p>
          <a:p>
            <a:pPr>
              <a:spcBef>
                <a:spcPts val="0"/>
              </a:spcBef>
            </a:pPr>
            <a:r>
              <a:rPr lang="sv-SE" sz="1600" dirty="0"/>
              <a:t>unga</a:t>
            </a:r>
          </a:p>
          <a:p>
            <a:pPr>
              <a:spcBef>
                <a:spcPts val="0"/>
              </a:spcBef>
            </a:pPr>
            <a:r>
              <a:rPr lang="sv-SE" sz="1600" dirty="0"/>
              <a:t>barnfamiljer</a:t>
            </a:r>
          </a:p>
          <a:p>
            <a:pPr>
              <a:spcBef>
                <a:spcPts val="0"/>
              </a:spcBef>
            </a:pPr>
            <a:r>
              <a:rPr lang="sv-SE" sz="1600" dirty="0"/>
              <a:t>närstående</a:t>
            </a:r>
          </a:p>
          <a:p>
            <a:pPr>
              <a:spcBef>
                <a:spcPts val="0"/>
              </a:spcBef>
            </a:pPr>
            <a:r>
              <a:rPr lang="sv-SE" sz="1600" dirty="0"/>
              <a:t>äldre</a:t>
            </a:r>
          </a:p>
        </p:txBody>
      </p:sp>
    </p:spTree>
    <p:extLst>
      <p:ext uri="{BB962C8B-B14F-4D97-AF65-F5344CB8AC3E}">
        <p14:creationId xmlns:p14="http://schemas.microsoft.com/office/powerpoint/2010/main" val="173530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4" grpId="0"/>
      <p:bldP spid="7" grpId="0"/>
      <p:bldP spid="8" grpId="0"/>
      <p:bldP spid="9" grpId="0"/>
    </p:bldLst>
  </p:timing>
</p:sld>
</file>

<file path=ppt/theme/theme1.xml><?xml version="1.0" encoding="utf-8"?>
<a:theme xmlns:a="http://schemas.openxmlformats.org/drawingml/2006/main" name="Office-teema">
  <a:themeElements>
    <a:clrScheme name="Mielenterveystalo-Kuudes">
      <a:dk1>
        <a:sysClr val="windowText" lastClr="000000"/>
      </a:dk1>
      <a:lt1>
        <a:sysClr val="window" lastClr="FFFFFF"/>
      </a:lt1>
      <a:dk2>
        <a:srgbClr val="44546A"/>
      </a:dk2>
      <a:lt2>
        <a:srgbClr val="E7E6E6"/>
      </a:lt2>
      <a:accent1>
        <a:srgbClr val="E7828F"/>
      </a:accent1>
      <a:accent2>
        <a:srgbClr val="00717F"/>
      </a:accent2>
      <a:accent3>
        <a:srgbClr val="EA9075"/>
      </a:accent3>
      <a:accent4>
        <a:srgbClr val="BACFC8"/>
      </a:accent4>
      <a:accent5>
        <a:srgbClr val="4065A9"/>
      </a:accent5>
      <a:accent6>
        <a:srgbClr val="F9D14D"/>
      </a:accent6>
      <a:hlink>
        <a:srgbClr val="00717F"/>
      </a:hlink>
      <a:folHlink>
        <a:srgbClr val="BACFC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fb72c01-1e2e-494e-a850-586d76e1c914">
      <Terms xmlns="http://schemas.microsoft.com/office/infopath/2007/PartnerControls"/>
    </lcf76f155ced4ddcb4097134ff3c332f>
    <SharedWithUsers xmlns="b901f60e-0a1c-4d1e-8c9e-224b3eeaa87d">
      <UserInfo>
        <DisplayName>Mielenterveystalo.fi - Jäsenet</DisplayName>
        <AccountId>25</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D198021F63D99A44BAD23FAE91289B7D" ma:contentTypeVersion="16" ma:contentTypeDescription="Luo uusi asiakirja." ma:contentTypeScope="" ma:versionID="434c5a3925d3f6ed5f365b2933b4ed99">
  <xsd:schema xmlns:xsd="http://www.w3.org/2001/XMLSchema" xmlns:xs="http://www.w3.org/2001/XMLSchema" xmlns:p="http://schemas.microsoft.com/office/2006/metadata/properties" xmlns:ns1="http://schemas.microsoft.com/sharepoint/v3" xmlns:ns2="8fb72c01-1e2e-494e-a850-586d76e1c914" xmlns:ns3="b901f60e-0a1c-4d1e-8c9e-224b3eeaa87d" targetNamespace="http://schemas.microsoft.com/office/2006/metadata/properties" ma:root="true" ma:fieldsID="58c621adb7b0bea63854f9a1f4c36962" ns1:_="" ns2:_="" ns3:_="">
    <xsd:import namespace="http://schemas.microsoft.com/sharepoint/v3"/>
    <xsd:import namespace="8fb72c01-1e2e-494e-a850-586d76e1c914"/>
    <xsd:import namespace="b901f60e-0a1c-4d1e-8c9e-224b3eeaa87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3:SharedWithUsers" minOccurs="0"/>
                <xsd:element ref="ns3:SharedWithDetail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Yhtenäisen yhteensopivuuskäytännön ominaisuudet" ma:hidden="true" ma:internalName="_ip_UnifiedCompliancePolicyProperties">
      <xsd:simpleType>
        <xsd:restriction base="dms:Note"/>
      </xsd:simpleType>
    </xsd:element>
    <xsd:element name="_ip_UnifiedCompliancePolicyUIAction" ma:index="22" nillable="true" ma:displayName="Yhtenäisen yhteensopivuuskäytännön käyttöliittymän toimint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b72c01-1e2e-494e-a850-586d76e1c9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01b06feb-e4cd-44e2-a75b-3d5b85cc9e84"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01f60e-0a1c-4d1e-8c9e-224b3eeaa87d" elementFormDefault="qualified">
    <xsd:import namespace="http://schemas.microsoft.com/office/2006/documentManagement/types"/>
    <xsd:import namespace="http://schemas.microsoft.com/office/infopath/2007/PartnerControls"/>
    <xsd:element name="SharedWithUsers" ma:index="19"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043278-D715-4657-B375-C2A2294F259D}">
  <ds:schemaRefs>
    <ds:schemaRef ds:uri="http://schemas.openxmlformats.org/package/2006/metadata/core-properties"/>
    <ds:schemaRef ds:uri="http://purl.org/dc/elements/1.1/"/>
    <ds:schemaRef ds:uri="http://www.w3.org/XML/1998/namespace"/>
    <ds:schemaRef ds:uri="http://schemas.microsoft.com/office/infopath/2007/PartnerControls"/>
    <ds:schemaRef ds:uri="http://purl.org/dc/terms/"/>
    <ds:schemaRef ds:uri="b901f60e-0a1c-4d1e-8c9e-224b3eeaa87d"/>
    <ds:schemaRef ds:uri="http://schemas.microsoft.com/office/2006/documentManagement/types"/>
    <ds:schemaRef ds:uri="8fb72c01-1e2e-494e-a850-586d76e1c914"/>
    <ds:schemaRef ds:uri="http://schemas.microsoft.com/office/2006/metadata/properties"/>
    <ds:schemaRef ds:uri="http://purl.org/dc/dcmitype/"/>
    <ds:schemaRef ds:uri="http://schemas.microsoft.com/sharepoint/v3"/>
  </ds:schemaRefs>
</ds:datastoreItem>
</file>

<file path=customXml/itemProps2.xml><?xml version="1.0" encoding="utf-8"?>
<ds:datastoreItem xmlns:ds="http://schemas.openxmlformats.org/officeDocument/2006/customXml" ds:itemID="{369484EC-82D8-42B5-989C-ACEDB7CE6DEC}">
  <ds:schemaRefs>
    <ds:schemaRef ds:uri="http://schemas.microsoft.com/sharepoint/v3/contenttype/forms"/>
  </ds:schemaRefs>
</ds:datastoreItem>
</file>

<file path=customXml/itemProps3.xml><?xml version="1.0" encoding="utf-8"?>
<ds:datastoreItem xmlns:ds="http://schemas.openxmlformats.org/officeDocument/2006/customXml" ds:itemID="{ACBE94B2-E3B9-4CB6-A348-6E5C3973D6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fb72c01-1e2e-494e-a850-586d76e1c914"/>
    <ds:schemaRef ds:uri="b901f60e-0a1c-4d1e-8c9e-224b3eeaa8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aaf5ac8-723c-43f3-ab2e-473f77301ea7}" enabled="1" method="Privileged" siteId="{e307563d-5fcd-4e12-a554-9927f388b1cf}" removed="0"/>
</clbl:labelList>
</file>

<file path=docProps/app.xml><?xml version="1.0" encoding="utf-8"?>
<Properties xmlns="http://schemas.openxmlformats.org/officeDocument/2006/extended-properties" xmlns:vt="http://schemas.openxmlformats.org/officeDocument/2006/docPropsVTypes">
  <Template/>
  <TotalTime>95894</TotalTime>
  <Words>2263</Words>
  <Application>Microsoft Office PowerPoint</Application>
  <PresentationFormat>Widescreen</PresentationFormat>
  <Paragraphs>318</Paragraphs>
  <Slides>18</Slides>
  <Notes>16</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Office-teema</vt:lpstr>
      <vt:lpstr>Hur kan du använda tjänsten  Psykporten.fi i ditt arbete?</vt:lpstr>
      <vt:lpstr>Vad är Psykporten.fi?  Vad innehåller tjänsten?  Vem är tjänsten avsedd för?  Hur använder kunden innehållet?  Hur kan du använda innehållet i ditt arbete? </vt:lpstr>
      <vt:lpstr>Vad är Psykporten.fi?</vt:lpstr>
      <vt:lpstr>Vem är tjänsten avsedd för?</vt:lpstr>
      <vt:lpstr>Vad finns i tjänsten? </vt:lpstr>
      <vt:lpstr>Varför behövs tjänsten?  </vt:lpstr>
      <vt:lpstr>Medborgarnas erfarenheter av  använda innehållet</vt:lpstr>
      <vt:lpstr>Hur kan en yrkesperson använda  innehållet i kundarbetet?</vt:lpstr>
      <vt:lpstr>6 fakta om egenvårdsprogram</vt:lpstr>
      <vt:lpstr>Alltid samma struktur</vt:lpstr>
      <vt:lpstr>Hur kan ett egenvårdsprogram användas under ett möte?</vt:lpstr>
      <vt:lpstr>PowerPoint Presentation</vt:lpstr>
      <vt:lpstr>PowerPoint Presentation</vt:lpstr>
      <vt:lpstr>PowerPoint Presentation</vt:lpstr>
      <vt:lpstr>Hur tar man tjänsten i bruk?</vt:lpstr>
      <vt:lpstr>PowerPoint Presentation</vt:lpstr>
      <vt:lpstr>Bonus-infoblad, vid behov</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Salminen Jonna</dc:creator>
  <cp:lastModifiedBy>Berglund Jessika</cp:lastModifiedBy>
  <cp:revision>525</cp:revision>
  <dcterms:created xsi:type="dcterms:W3CDTF">2022-02-04T15:18:34Z</dcterms:created>
  <dcterms:modified xsi:type="dcterms:W3CDTF">2025-11-05T13:37:31Z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0x010100D198021F63D99A44BAD23FAE91289B7D</vt:lpwstr>
  </property>
</Properties>
</file>