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  <p:sldId id="312" r:id="rId6"/>
    <p:sldId id="314" r:id="rId7"/>
    <p:sldId id="315" r:id="rId8"/>
    <p:sldId id="316" r:id="rId9"/>
    <p:sldId id="317" r:id="rId10"/>
    <p:sldId id="29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11"/>
    <a:srgbClr val="FFFFFF"/>
    <a:srgbClr val="FFFAF1"/>
    <a:srgbClr val="096270"/>
    <a:srgbClr val="0D717E"/>
    <a:srgbClr val="3F68A5"/>
    <a:srgbClr val="F9C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1A290-7D4C-6CB2-AA0E-9CAC509C454C}" v="363" dt="2025-12-01T15:56:21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94643" autoAdjust="0"/>
  </p:normalViewPr>
  <p:slideViewPr>
    <p:cSldViewPr snapToGrid="0">
      <p:cViewPr varScale="1">
        <p:scale>
          <a:sx n="150" d="100"/>
          <a:sy n="150" d="100"/>
        </p:scale>
        <p:origin x="3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vaate, jalkineet, henkilö&#10;&#10;Kuvaus luotu automaattisesti">
            <a:extLst>
              <a:ext uri="{FF2B5EF4-FFF2-40B4-BE49-F238E27FC236}">
                <a16:creationId xmlns:a16="http://schemas.microsoft.com/office/drawing/2014/main" id="{D2EEBA1C-2184-5D40-48AE-0D051790E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" b="15548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28C8F5D-2582-45EA-AB7A-53BF0EBC5B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0" y="231169"/>
            <a:ext cx="3679520" cy="7170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00B9057-8F7B-4C0B-9648-5F123DE3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6330"/>
            <a:ext cx="12191999" cy="1525339"/>
          </a:xfrm>
          <a:prstGeom prst="rect">
            <a:avLst/>
          </a:prstGeom>
          <a:solidFill>
            <a:schemeClr val="accent2"/>
          </a:solidFill>
          <a:effectLst/>
        </p:spPr>
        <p:txBody>
          <a:bodyPr anchor="ctr"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Georgia Pro" panose="020B060402020202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C06E3B-DB00-4DB3-B4A7-6700807EE3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6195" y="5830375"/>
            <a:ext cx="7477102" cy="796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0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palv+lapset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1E83D38A-D04B-CE08-2B53-4E0BED10A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420915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-pyöreä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92899" y="1341000"/>
            <a:ext cx="4176000" cy="4176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4CE060-A1FC-6522-BF82-E29AEA87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30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läpinäkyvässä-ruud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2BD39BD8-4520-4572-248A-AC193BC2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9212" indent="0" algn="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00" b="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TÄSSÄ KUVA ON NÄYTÖN KOKOINEN JA TEKSTI VAALEALLA TAUSTALLA PÄÄLLÄ.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endParaRPr lang="fi-FI" dirty="0"/>
          </a:p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7B67C1-1FCE-64A8-6335-0C968F19CE8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0" y="0"/>
            <a:ext cx="7908966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A42D7DF-9465-CBD3-8E5E-73C0FE09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E4C7158-3D4A-C41B-5026-24D83AE8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04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0AB1DF69-840B-CE34-4ED4-820C6008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1959429"/>
            <a:ext cx="11035884" cy="3938452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48E676-9E71-1097-6EE4-5C99D851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11035884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38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-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ruoho, ulko&#10;&#10;Kuvaus luotu automaattisesti">
            <a:extLst>
              <a:ext uri="{FF2B5EF4-FFF2-40B4-BE49-F238E27FC236}">
                <a16:creationId xmlns:a16="http://schemas.microsoft.com/office/drawing/2014/main" id="{2BF9D45B-6B77-A0A7-8723-589776A4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r="14993" b="39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CDDE812-9A89-B5EF-6EDF-1CD1606B2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" y="6263005"/>
            <a:ext cx="2058049" cy="4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0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turkoosi-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3CCF96B-4C3C-66A2-9F75-71DC69F9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07F9CDD-F65C-BDD1-5AB0-6FDDDB96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6463"/>
            <a:ext cx="12192000" cy="2045074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68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valokuva-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2BD39BD8-4520-4572-248A-AC193BC2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/>
          <a:lstStyle>
            <a:lvl1pPr marL="49212" indent="0">
              <a:lnSpc>
                <a:spcPct val="100000"/>
              </a:lnSpc>
              <a:buNone/>
              <a:defRPr sz="1200"/>
            </a:lvl1pPr>
          </a:lstStyle>
          <a:p>
            <a:r>
              <a:rPr lang="fi-FI" dirty="0"/>
              <a:t>Lisää kuva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Tämän jälkeen voit rajata kuvaa:</a:t>
            </a:r>
            <a:br>
              <a:rPr lang="fi-FI" dirty="0"/>
            </a:br>
            <a:r>
              <a:rPr lang="fi-FI" dirty="0"/>
              <a:t>Aktivoi kuvapaikka napsauttamalla reunasta &gt; Rajaa &gt; siirrä kuvaa klikkaamalla hiirellä ja vetämällä samalla haluamaasi suuntaan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myös zoomata:</a:t>
            </a:r>
            <a:br>
              <a:rPr lang="fi-FI" dirty="0"/>
            </a:br>
            <a:r>
              <a:rPr lang="fi-FI" dirty="0"/>
              <a:t>Aktivoi kuvapaikka napsauttamalla reunasta &gt; Rajaa &gt; vedän kuvan reunasta </a:t>
            </a:r>
            <a:br>
              <a:rPr lang="fi-FI" dirty="0"/>
            </a:br>
            <a:r>
              <a:rPr lang="fi-FI" dirty="0"/>
              <a:t>(EI kuvapaikan reunasta) </a:t>
            </a:r>
            <a:r>
              <a:rPr lang="fi-FI" dirty="0" err="1"/>
              <a:t>shift</a:t>
            </a:r>
            <a:r>
              <a:rPr lang="fi-FI" dirty="0"/>
              <a:t>-näppäin pohjassa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EBCD0D-A460-8B75-39CE-4CFF74477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6330"/>
            <a:ext cx="12191999" cy="1525339"/>
          </a:xfrm>
          <a:prstGeom prst="rect">
            <a:avLst/>
          </a:prstGeom>
          <a:solidFill>
            <a:schemeClr val="accent2"/>
          </a:solidFill>
          <a:effectLst/>
        </p:spPr>
        <p:txBody>
          <a:bodyPr anchor="ctr"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Georgia Pro" panose="020B060402020202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9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oikeall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4068907F-D876-F463-DD18-73B59FE0E8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966" y="0"/>
            <a:ext cx="4283034" cy="6858000"/>
          </a:xfrm>
          <a:prstGeom prst="rect">
            <a:avLst/>
          </a:prstGeom>
        </p:spPr>
        <p:txBody>
          <a:bodyPr/>
          <a:lstStyle>
            <a:lvl1pPr marL="49212" indent="0">
              <a:lnSpc>
                <a:spcPct val="100000"/>
              </a:lnSpc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TÄSSÄ KUVA OIKEALLA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Tämän jälkeen voit rajata kuvaa:</a:t>
            </a:r>
            <a:br>
              <a:rPr lang="fi-FI" dirty="0"/>
            </a:br>
            <a:r>
              <a:rPr lang="fi-FI" dirty="0"/>
              <a:t>Aktivoi kuvapaikka napsauttamalla reunasta &gt; Rajaa &gt; siirrä kuvaa klikkaamalla hiirellä ja vetämällä samalla haluamaasi suuntaan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myös zoomata:</a:t>
            </a:r>
            <a:br>
              <a:rPr lang="fi-FI" dirty="0"/>
            </a:br>
            <a:r>
              <a:rPr lang="fi-FI" dirty="0"/>
              <a:t>Aktivoi kuvapaikka napsauttamalla reunasta &gt; Rajaa &gt; vedän kuvan reunasta </a:t>
            </a:r>
            <a:br>
              <a:rPr lang="fi-FI" dirty="0"/>
            </a:br>
            <a:r>
              <a:rPr lang="fi-FI" dirty="0"/>
              <a:t>(EI kuvapaikan reunasta) </a:t>
            </a:r>
            <a:r>
              <a:rPr lang="fi-FI" dirty="0" err="1"/>
              <a:t>shift</a:t>
            </a:r>
            <a:r>
              <a:rPr lang="fi-FI" dirty="0"/>
              <a:t>-näppäin pohjassa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D9F897-556E-8E89-9AD8-358D85CC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1E47072-6E91-38EE-3A3F-E1363257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6978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15C7FE79-4B38-5CA3-A607-39784A3D3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bg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99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8CA6FEF9-E766-F46F-55F0-ED4864BC9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71054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titer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39DF8C45-3B8B-7A55-D6BF-BAD9C368E5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bg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18129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868E0977-237B-8919-3B7C-C127A6B7B6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37991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ely+nuoret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BDE908C6-F52F-0021-56BD-D8631110A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316170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3D9A515-357A-435F-9577-528F1AAEE4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6C05AD-59BF-4C26-971E-CEE2E017C7F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" y="6263005"/>
            <a:ext cx="2058049" cy="40106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7B78633-0814-70CF-543F-C307AAAC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304800"/>
            <a:ext cx="10941204" cy="129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5A2688-8509-18E8-3A37-B7FA19A10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595" y="1952367"/>
            <a:ext cx="10941205" cy="422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9483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3" r:id="rId2"/>
    <p:sldLayoutId id="2147483710" r:id="rId3"/>
    <p:sldLayoutId id="2147483693" r:id="rId4"/>
    <p:sldLayoutId id="2147483655" r:id="rId5"/>
    <p:sldLayoutId id="2147483704" r:id="rId6"/>
    <p:sldLayoutId id="2147483705" r:id="rId7"/>
    <p:sldLayoutId id="2147483708" r:id="rId8"/>
    <p:sldLayoutId id="2147483706" r:id="rId9"/>
    <p:sldLayoutId id="2147483707" r:id="rId10"/>
    <p:sldLayoutId id="2147483695" r:id="rId11"/>
    <p:sldLayoutId id="2147483699" r:id="rId12"/>
    <p:sldLayoutId id="2147483666" r:id="rId13"/>
    <p:sldLayoutId id="2147483711" r:id="rId14"/>
    <p:sldLayoutId id="2147483712" r:id="rId15"/>
    <p:sldLayoutId id="214748371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Georgia Pro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youtube.com/@Mielenterveystal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stagram.com/mielenterveystalo" TargetMode="External"/><Relationship Id="rId5" Type="http://schemas.openxmlformats.org/officeDocument/2006/relationships/hyperlink" Target="http://www.facebook.com/Mielenterveystalo.fi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94FFD-48A0-2860-4CB3-1DE97800F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>
                <a:latin typeface="Georgia Pro"/>
              </a:rPr>
              <a:t>Työpaja</a:t>
            </a:r>
            <a:r>
              <a:rPr lang="en-US" sz="3600" dirty="0">
                <a:latin typeface="Georgia Pro"/>
              </a:rPr>
              <a:t>: </a:t>
            </a:r>
            <a:r>
              <a:rPr lang="en-US" sz="3600" dirty="0" err="1">
                <a:latin typeface="Georgia Pro"/>
              </a:rPr>
              <a:t>Työyksinäisyys</a:t>
            </a:r>
            <a:r>
              <a:rPr lang="en-US" sz="3600" dirty="0">
                <a:latin typeface="Georgia Pro"/>
              </a:rPr>
              <a:t> </a:t>
            </a:r>
            <a:r>
              <a:rPr lang="en-US" sz="3600" dirty="0" err="1">
                <a:latin typeface="Georgia Pro"/>
              </a:rPr>
              <a:t>työyhteisössä</a:t>
            </a:r>
            <a:endParaRPr lang="fi-FI" dirty="0" err="1">
              <a:latin typeface="Georgia Pro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6A4E53-B86A-C812-9D75-E6B4447011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a typeface="Calibri"/>
                <a:cs typeface="Calibri"/>
              </a:rPr>
              <a:t>Välittävä työyhteisö työkalu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49993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Työpajan tavoite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2800" dirty="0"/>
              <a:t>Ymmärtää työyksinäisyyden ilmiötä</a:t>
            </a:r>
            <a:endParaRPr lang="fi-FI" sz="2800" dirty="0">
              <a:ea typeface="Calibri"/>
              <a:cs typeface="Calibri"/>
            </a:endParaRPr>
          </a:p>
          <a:p>
            <a:r>
              <a:rPr sz="2800" dirty="0" err="1"/>
              <a:t>Löytää</a:t>
            </a:r>
            <a:r>
              <a:rPr sz="2800" dirty="0"/>
              <a:t> </a:t>
            </a:r>
            <a:r>
              <a:rPr sz="2800" dirty="0" err="1"/>
              <a:t>keinoja</a:t>
            </a:r>
            <a:r>
              <a:rPr sz="2800" dirty="0"/>
              <a:t> </a:t>
            </a:r>
            <a:r>
              <a:rPr sz="2800" dirty="0" err="1"/>
              <a:t>ulkopuolisuuden</a:t>
            </a:r>
            <a:r>
              <a:rPr sz="2800" dirty="0"/>
              <a:t> </a:t>
            </a:r>
            <a:r>
              <a:rPr sz="2800" dirty="0" err="1"/>
              <a:t>vähentämiseen</a:t>
            </a:r>
            <a:endParaRPr sz="2800" dirty="0" err="1">
              <a:ea typeface="Calibri"/>
              <a:cs typeface="Calibri"/>
            </a:endParaRPr>
          </a:p>
          <a:p>
            <a:r>
              <a:rPr lang="fi-FI" sz="2800" dirty="0"/>
              <a:t>Vahvistaa tiimin ja työyhteisön yhteisöllisyyttä ja myötätuntoa, sekä lisätä keskinäistä vuorovaikutusta</a:t>
            </a:r>
          </a:p>
          <a:p>
            <a:r>
              <a:rPr lang="fi-FI" sz="2800" dirty="0">
                <a:ea typeface="Calibri"/>
                <a:cs typeface="Calibri"/>
              </a:rPr>
              <a:t>Työpajan kesto: 2 tuntia</a:t>
            </a:r>
          </a:p>
          <a:p>
            <a:endParaRPr lang="fi-FI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86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Tarvikkeet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2800" dirty="0"/>
              <a:t>Post-it -laput (A5), eri värit</a:t>
            </a:r>
            <a:endParaRPr lang="fi-FI" sz="2800" dirty="0">
              <a:ea typeface="Calibri"/>
              <a:cs typeface="Calibri"/>
            </a:endParaRPr>
          </a:p>
          <a:p>
            <a:r>
              <a:rPr sz="2800" err="1"/>
              <a:t>Tussit</a:t>
            </a:r>
            <a:r>
              <a:rPr sz="2800" dirty="0"/>
              <a:t>, </a:t>
            </a:r>
            <a:r>
              <a:rPr sz="2800" err="1"/>
              <a:t>kynät</a:t>
            </a:r>
            <a:r>
              <a:rPr sz="2800" dirty="0"/>
              <a:t>, </a:t>
            </a:r>
            <a:r>
              <a:rPr sz="2800" err="1"/>
              <a:t>teippi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Mahdollinen</a:t>
            </a:r>
            <a:r>
              <a:rPr sz="2800" dirty="0"/>
              <a:t> PowerPoint-</a:t>
            </a:r>
            <a:r>
              <a:rPr sz="2800" err="1"/>
              <a:t>esitys</a:t>
            </a:r>
            <a:endParaRPr sz="2800" err="1">
              <a:ea typeface="Calibri"/>
              <a:cs typeface="Calibri"/>
            </a:endParaRPr>
          </a:p>
          <a:p>
            <a:r>
              <a:rPr sz="2800" dirty="0" err="1"/>
              <a:t>Tulostettavat</a:t>
            </a:r>
            <a:r>
              <a:rPr sz="2800" dirty="0"/>
              <a:t> </a:t>
            </a:r>
            <a:r>
              <a:rPr sz="2800" dirty="0" err="1"/>
              <a:t>materiaalit</a:t>
            </a:r>
            <a:r>
              <a:rPr lang="fi-FI" sz="2800" dirty="0"/>
              <a:t>: työntekijätarinat sekä onnistunut työpäivä kysymykset</a:t>
            </a:r>
            <a:endParaRPr sz="2800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64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Työpajan rakenne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sz="2800" dirty="0"/>
              <a:t>1. Aloitus ja virittäytyminen</a:t>
            </a:r>
            <a:endParaRPr lang="fi-FI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sz="2800" dirty="0"/>
              <a:t>2. </a:t>
            </a:r>
            <a:r>
              <a:rPr sz="2800" err="1"/>
              <a:t>Ryhmäjako</a:t>
            </a:r>
            <a:endParaRPr sz="28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3. </a:t>
            </a:r>
            <a:r>
              <a:rPr sz="2800" err="1"/>
              <a:t>Teemalaput</a:t>
            </a:r>
            <a:r>
              <a:rPr sz="2800" dirty="0"/>
              <a:t>: </a:t>
            </a:r>
            <a:r>
              <a:rPr sz="2800" err="1"/>
              <a:t>yksinäisyys</a:t>
            </a:r>
            <a:r>
              <a:rPr sz="2800" dirty="0"/>
              <a:t>–</a:t>
            </a:r>
            <a:r>
              <a:rPr sz="2800" err="1"/>
              <a:t>työ</a:t>
            </a:r>
            <a:r>
              <a:rPr sz="2800" dirty="0"/>
              <a:t>–</a:t>
            </a:r>
            <a:r>
              <a:rPr sz="2800" err="1"/>
              <a:t>työyksinäisyys</a:t>
            </a:r>
            <a:endParaRPr sz="28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4. </a:t>
            </a:r>
            <a:r>
              <a:rPr sz="2800" err="1"/>
              <a:t>Ryhmäkeskustelut</a:t>
            </a:r>
            <a:r>
              <a:rPr sz="2800" dirty="0"/>
              <a:t> ja </a:t>
            </a:r>
            <a:r>
              <a:rPr sz="2800" err="1"/>
              <a:t>tarinat</a:t>
            </a:r>
            <a:endParaRPr sz="28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5. </a:t>
            </a:r>
            <a:r>
              <a:rPr sz="2800" err="1"/>
              <a:t>Uskomukset</a:t>
            </a:r>
            <a:endParaRPr sz="28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6. </a:t>
            </a:r>
            <a:r>
              <a:rPr sz="2800" err="1"/>
              <a:t>Onnistunut</a:t>
            </a:r>
            <a:r>
              <a:rPr sz="2800" dirty="0"/>
              <a:t> </a:t>
            </a:r>
            <a:r>
              <a:rPr sz="2800" err="1"/>
              <a:t>työpäivä</a:t>
            </a:r>
            <a:r>
              <a:rPr sz="2800" dirty="0"/>
              <a:t> -</a:t>
            </a:r>
            <a:r>
              <a:rPr sz="2800" err="1"/>
              <a:t>harjoitus</a:t>
            </a:r>
            <a:endParaRPr sz="28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7. </a:t>
            </a:r>
            <a:r>
              <a:rPr sz="2800" err="1"/>
              <a:t>Yhteenveto</a:t>
            </a:r>
            <a:r>
              <a:rPr sz="2800" dirty="0"/>
              <a:t> ja </a:t>
            </a:r>
            <a:r>
              <a:rPr sz="2800" err="1"/>
              <a:t>jatkotoimet</a:t>
            </a:r>
            <a:endParaRPr sz="280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545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Ryhmien työskentely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/>
              <a:t>Keskustelu</a:t>
            </a:r>
            <a:r>
              <a:rPr sz="2800" dirty="0"/>
              <a:t> tarinoiden pohjalta</a:t>
            </a:r>
            <a:endParaRPr lang="fi-FI" sz="2800" dirty="0">
              <a:ea typeface="Calibri"/>
              <a:cs typeface="Calibri"/>
            </a:endParaRPr>
          </a:p>
          <a:p>
            <a:r>
              <a:rPr sz="2800" err="1"/>
              <a:t>Yksinäisyyden</a:t>
            </a:r>
            <a:r>
              <a:rPr sz="2800" dirty="0"/>
              <a:t> </a:t>
            </a:r>
            <a:r>
              <a:rPr sz="2800" err="1"/>
              <a:t>tilanteiden</a:t>
            </a:r>
            <a:r>
              <a:rPr sz="2800" dirty="0"/>
              <a:t> </a:t>
            </a:r>
            <a:r>
              <a:rPr sz="2800" err="1"/>
              <a:t>tunnistaminen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Uskomusten</a:t>
            </a:r>
            <a:r>
              <a:rPr sz="2800" dirty="0"/>
              <a:t> </a:t>
            </a:r>
            <a:r>
              <a:rPr sz="2800" err="1"/>
              <a:t>näkyväksi</a:t>
            </a:r>
            <a:r>
              <a:rPr sz="2800" dirty="0"/>
              <a:t> </a:t>
            </a:r>
            <a:r>
              <a:rPr sz="2800" err="1"/>
              <a:t>tekeminen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Onnistuneen</a:t>
            </a:r>
            <a:r>
              <a:rPr sz="2800" dirty="0"/>
              <a:t> </a:t>
            </a:r>
            <a:r>
              <a:rPr sz="2800" err="1"/>
              <a:t>työpäivän</a:t>
            </a:r>
            <a:r>
              <a:rPr sz="2800" dirty="0"/>
              <a:t> </a:t>
            </a:r>
            <a:r>
              <a:rPr sz="2800" err="1"/>
              <a:t>tarinan</a:t>
            </a:r>
            <a:r>
              <a:rPr sz="2800" dirty="0"/>
              <a:t> </a:t>
            </a:r>
            <a:r>
              <a:rPr sz="2800" err="1"/>
              <a:t>kirjoittaminen</a:t>
            </a:r>
            <a:endParaRPr sz="280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79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2800" dirty="0"/>
              <a:t>Yhteinen koonti</a:t>
            </a:r>
            <a:endParaRPr lang="fi-FI" sz="2800" dirty="0">
              <a:ea typeface="Calibri"/>
              <a:cs typeface="Calibri"/>
            </a:endParaRPr>
          </a:p>
          <a:p>
            <a:r>
              <a:rPr sz="2800" err="1"/>
              <a:t>Opit</a:t>
            </a:r>
            <a:r>
              <a:rPr sz="2800" dirty="0"/>
              <a:t> ja </a:t>
            </a:r>
            <a:r>
              <a:rPr sz="2800" err="1"/>
              <a:t>oivallukset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Sovitaan</a:t>
            </a:r>
            <a:r>
              <a:rPr sz="2800" dirty="0"/>
              <a:t> </a:t>
            </a:r>
            <a:r>
              <a:rPr sz="2800" err="1"/>
              <a:t>jatkotoimet</a:t>
            </a:r>
            <a:endParaRPr sz="2800" err="1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Kiitos </a:t>
            </a:r>
            <a:r>
              <a:rPr lang="en-US" sz="2800" dirty="0" err="1">
                <a:ea typeface="Calibri"/>
                <a:cs typeface="Calibri"/>
              </a:rPr>
              <a:t>osallistumisesta</a:t>
            </a:r>
            <a:r>
              <a:rPr lang="en-US" sz="2800" dirty="0">
                <a:ea typeface="Calibri"/>
                <a:cs typeface="Calibri"/>
              </a:rPr>
              <a:t>!</a:t>
            </a:r>
          </a:p>
          <a:p>
            <a:endParaRPr lang="en-US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err="1">
                <a:ea typeface="Calibri"/>
                <a:cs typeface="Calibri"/>
              </a:rPr>
              <a:t>Tämä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harjoitus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oli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osa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Mielenterveystalon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Välittävä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työyhteisö</a:t>
            </a:r>
            <a:r>
              <a:rPr lang="en-US" sz="2800" dirty="0">
                <a:ea typeface="Calibri"/>
                <a:cs typeface="Calibri"/>
              </a:rPr>
              <a:t> -</a:t>
            </a:r>
            <a:r>
              <a:rPr lang="en-US" sz="2800" dirty="0" err="1">
                <a:ea typeface="Calibri"/>
                <a:cs typeface="Calibri"/>
              </a:rPr>
              <a:t>työkalua</a:t>
            </a:r>
            <a:r>
              <a:rPr lang="en-US" sz="2800" dirty="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ea typeface="Calibri"/>
                <a:cs typeface="Calibri"/>
              </a:rPr>
              <a:t>Lue </a:t>
            </a:r>
            <a:r>
              <a:rPr lang="en-US" sz="2800" dirty="0" err="1">
                <a:ea typeface="Calibri"/>
                <a:cs typeface="Calibri"/>
              </a:rPr>
              <a:t>lisää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Mielenterveystalon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sivuilta</a:t>
            </a:r>
            <a:r>
              <a:rPr lang="en-US" sz="2800" dirty="0">
                <a:ea typeface="Calibri"/>
                <a:cs typeface="Calibri"/>
              </a:rPr>
              <a:t>, </a:t>
            </a:r>
            <a:r>
              <a:rPr lang="en-US" sz="2800" dirty="0" err="1">
                <a:ea typeface="Calibri"/>
                <a:cs typeface="Calibri"/>
              </a:rPr>
              <a:t>miten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sinä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voit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vähentää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työyksinäisyyttä</a:t>
            </a:r>
            <a:r>
              <a:rPr lang="en-US" sz="2800" dirty="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fi-FI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18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990B09E2-3FF3-38F5-E5C3-354891EDCFA9}"/>
              </a:ext>
            </a:extLst>
          </p:cNvPr>
          <p:cNvGrpSpPr/>
          <p:nvPr/>
        </p:nvGrpSpPr>
        <p:grpSpPr>
          <a:xfrm>
            <a:off x="458801" y="606718"/>
            <a:ext cx="2748898" cy="733656"/>
            <a:chOff x="458801" y="606718"/>
            <a:chExt cx="2748898" cy="733656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13F3BAB0-6C9A-D8AC-1939-567D269E42A0}"/>
                </a:ext>
              </a:extLst>
            </p:cNvPr>
            <p:cNvGrpSpPr/>
            <p:nvPr userDrawn="1"/>
          </p:nvGrpSpPr>
          <p:grpSpPr>
            <a:xfrm>
              <a:off x="458801" y="606718"/>
              <a:ext cx="1727206" cy="705101"/>
              <a:chOff x="6014016" y="5691481"/>
              <a:chExt cx="1068710" cy="42072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E760185-A0C9-23C3-7B60-A6D66DF69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33949" y="5691481"/>
                <a:ext cx="448777" cy="4207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E2601D5-E2AB-1A12-1604-F1FC08BE7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4016" y="5691481"/>
                <a:ext cx="448777" cy="41377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4" name="Picture 2" descr="Youtube Logo Vector Art, Icons, and Graphics for Free Download">
              <a:extLst>
                <a:ext uri="{FF2B5EF4-FFF2-40B4-BE49-F238E27FC236}">
                  <a16:creationId xmlns:a16="http://schemas.microsoft.com/office/drawing/2014/main" id="{1ED4C6EF-0827-4953-86C3-58470C4BA7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03" t="4741" r="4211" b="16421"/>
            <a:stretch/>
          </p:blipFill>
          <p:spPr bwMode="auto">
            <a:xfrm>
              <a:off x="2462623" y="606718"/>
              <a:ext cx="745076" cy="7336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iruutu 6">
            <a:extLst>
              <a:ext uri="{FF2B5EF4-FFF2-40B4-BE49-F238E27FC236}">
                <a16:creationId xmlns:a16="http://schemas.microsoft.com/office/drawing/2014/main" id="{BBC7F7FF-C945-E4A3-F1E6-050DF63B3658}"/>
              </a:ext>
            </a:extLst>
          </p:cNvPr>
          <p:cNvSpPr txBox="1"/>
          <p:nvPr/>
        </p:nvSpPr>
        <p:spPr>
          <a:xfrm>
            <a:off x="458801" y="1454982"/>
            <a:ext cx="850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bg1"/>
                </a:solidFill>
                <a:latin typeface="Georgia Pro" panose="02040502050405020303" pitchFamily="18" charset="0"/>
              </a:rPr>
              <a:t>Seuraa meitä somessa!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EF950A0-3959-3749-6E5D-9774AC1254B3}"/>
              </a:ext>
            </a:extLst>
          </p:cNvPr>
          <p:cNvSpPr txBox="1"/>
          <p:nvPr/>
        </p:nvSpPr>
        <p:spPr>
          <a:xfrm>
            <a:off x="389526" y="2310476"/>
            <a:ext cx="3447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facebook.com/mielenterveystalo.fi</a:t>
            </a:r>
            <a:br>
              <a:rPr lang="en-US" sz="1800" b="0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1800" b="0" dirty="0">
                <a:solidFill>
                  <a:schemeClr val="bg1"/>
                </a:solidFill>
                <a:latin typeface="+mn-lt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instagram.com/mielenterveystalo</a:t>
            </a:r>
            <a:endParaRPr lang="fi-FI" sz="1800" b="0" dirty="0">
              <a:solidFill>
                <a:schemeClr val="bg1"/>
              </a:solidFill>
              <a:latin typeface="+mn-lt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0" dirty="0">
                <a:solidFill>
                  <a:schemeClr val="bg1"/>
                </a:solidFill>
                <a:latin typeface="+mn-lt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youtube.com/@mielenterveystalo</a:t>
            </a:r>
            <a:endParaRPr lang="fi-FI" sz="1800" b="0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B2B4BE5-8A07-FB58-1117-754F025BE325}"/>
              </a:ext>
            </a:extLst>
          </p:cNvPr>
          <p:cNvSpPr txBox="1"/>
          <p:nvPr/>
        </p:nvSpPr>
        <p:spPr>
          <a:xfrm>
            <a:off x="389526" y="5403018"/>
            <a:ext cx="850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>
                <a:solidFill>
                  <a:schemeClr val="bg1"/>
                </a:solidFill>
                <a:latin typeface="Georgia Pro" panose="02040502050405020303" pitchFamily="18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29691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ielenterveystalo-Kuud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828F"/>
      </a:accent1>
      <a:accent2>
        <a:srgbClr val="00717F"/>
      </a:accent2>
      <a:accent3>
        <a:srgbClr val="EA9075"/>
      </a:accent3>
      <a:accent4>
        <a:srgbClr val="BACFC8"/>
      </a:accent4>
      <a:accent5>
        <a:srgbClr val="4065A9"/>
      </a:accent5>
      <a:accent6>
        <a:srgbClr val="F9D14D"/>
      </a:accent6>
      <a:hlink>
        <a:srgbClr val="00717F"/>
      </a:hlink>
      <a:folHlink>
        <a:srgbClr val="BACF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12D71EAC695FD4FBDABF975B0FD196D" ma:contentTypeVersion="16" ma:contentTypeDescription="Luo uusi asiakirja." ma:contentTypeScope="" ma:versionID="136f6694657be429d3824ab829d99ca7">
  <xsd:schema xmlns:xsd="http://www.w3.org/2001/XMLSchema" xmlns:xs="http://www.w3.org/2001/XMLSchema" xmlns:p="http://schemas.microsoft.com/office/2006/metadata/properties" xmlns:ns2="ecc6403b-6993-4bc8-a284-7425863e298c" xmlns:ns3="b939dbd3-86e6-4337-9a47-0b728a4582e1" targetNamespace="http://schemas.microsoft.com/office/2006/metadata/properties" ma:root="true" ma:fieldsID="c3981ce81c6245efe8e0bb3c9585506a" ns2:_="" ns3:_="">
    <xsd:import namespace="ecc6403b-6993-4bc8-a284-7425863e298c"/>
    <xsd:import namespace="b939dbd3-86e6-4337-9a47-0b728a4582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6403b-6993-4bc8-a284-7425863e2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8f6a086-9168-47fc-b888-6e8846781d42}" ma:internalName="TaxCatchAll" ma:showField="CatchAllData" ma:web="ecc6403b-6993-4bc8-a284-7425863e2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9dbd3-86e6-4337-9a47-0b728a458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a18848e-ce55-4180-8713-78a8f43607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39dbd3-86e6-4337-9a47-0b728a4582e1">
      <Terms xmlns="http://schemas.microsoft.com/office/infopath/2007/PartnerControls"/>
    </lcf76f155ced4ddcb4097134ff3c332f>
    <TaxCatchAll xmlns="ecc6403b-6993-4bc8-a284-7425863e298c" xsi:nil="true"/>
  </documentManagement>
</p:properties>
</file>

<file path=customXml/itemProps1.xml><?xml version="1.0" encoding="utf-8"?>
<ds:datastoreItem xmlns:ds="http://schemas.openxmlformats.org/officeDocument/2006/customXml" ds:itemID="{555B9BD0-A248-4092-A3A8-B8C1DBDC9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9E52A2-CFBC-4536-92E3-C976D2F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6403b-6993-4bc8-a284-7425863e298c"/>
    <ds:schemaRef ds:uri="b939dbd3-86e6-4337-9a47-0b728a458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191C65-845C-4ED1-BF73-8D47E583C67E}">
  <ds:schemaRefs>
    <ds:schemaRef ds:uri="http://schemas.microsoft.com/office/2006/metadata/properties"/>
    <ds:schemaRef ds:uri="http://schemas.microsoft.com/office/infopath/2007/PartnerControls"/>
    <ds:schemaRef ds:uri="8b102588-8845-403f-9ec4-a38fdb71834f"/>
    <ds:schemaRef ds:uri="45d90b46-ca48-453a-8db4-343805132394"/>
    <ds:schemaRef ds:uri="b939dbd3-86e6-4337-9a47-0b728a4582e1"/>
    <ds:schemaRef ds:uri="ecc6403b-6993-4bc8-a284-7425863e298c"/>
  </ds:schemaRefs>
</ds:datastoreItem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7900</TotalTime>
  <Words>166</Words>
  <Application>Microsoft Office PowerPoint</Application>
  <PresentationFormat>Laajakuva</PresentationFormat>
  <Paragraphs>37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 Pro</vt:lpstr>
      <vt:lpstr>Wingdings</vt:lpstr>
      <vt:lpstr>Office-teema</vt:lpstr>
      <vt:lpstr>Työpaja: Työyksinäisyys työyhteisössä</vt:lpstr>
      <vt:lpstr>Työpajan tavoite</vt:lpstr>
      <vt:lpstr>Tarvikkeet</vt:lpstr>
      <vt:lpstr>Työpajan rakenne</vt:lpstr>
      <vt:lpstr>Ryhmien työskentely</vt:lpstr>
      <vt:lpstr>Lopetus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Jonna</dc:creator>
  <cp:lastModifiedBy>Karjalainen Valtteri</cp:lastModifiedBy>
  <cp:revision>165</cp:revision>
  <dcterms:created xsi:type="dcterms:W3CDTF">2022-02-04T15:18:34Z</dcterms:created>
  <dcterms:modified xsi:type="dcterms:W3CDTF">2025-12-02T08:09:19Z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0x010100712D71EAC695FD4FBDABF975B0FD196D</vt:lpwstr>
  </property>
  <property fmtid="{D5CDD505-2E9C-101B-9397-08002B2CF9AE}" pid="3" name="MediaServiceImageTags">
    <vt:lpwstr/>
  </property>
</Properties>
</file>