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1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7F"/>
    <a:srgbClr val="FFAF11"/>
    <a:srgbClr val="FFFFFF"/>
    <a:srgbClr val="FFFAF1"/>
    <a:srgbClr val="096270"/>
    <a:srgbClr val="0D717E"/>
    <a:srgbClr val="3F68A5"/>
    <a:srgbClr val="F9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93BC5-3F92-41AC-7E6F-6AE28823DFDB}" v="2" dt="2025-12-05T09:32:06.956"/>
    <p1510:client id="{A216DA8C-39C3-4A10-A872-77B472F33040}" v="4" dt="2025-12-05T09:45:2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94643" autoAdjust="0"/>
  </p:normalViewPr>
  <p:slideViewPr>
    <p:cSldViewPr snapToGrid="0">
      <p:cViewPr>
        <p:scale>
          <a:sx n="99" d="100"/>
          <a:sy n="99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3834F-CE28-41D0-A6DA-8EE394D0BADC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41E48-2540-455F-B3B0-8220EE99B9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2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mielenterveystalo@hus.f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>
                <a:cs typeface="Calibri"/>
              </a:rPr>
              <a:t>Mielenterveystalo.fi:n tiimiin voi ottaa yhteyttä matalalla kynnyksellä</a:t>
            </a:r>
          </a:p>
          <a:p>
            <a:r>
              <a:rPr lang="fi-FI" sz="2000" dirty="0">
                <a:cs typeface="Calibri"/>
              </a:rPr>
              <a:t>Haluamme palvella kansalaisten ja sote-ammattilaisten tarpeita</a:t>
            </a:r>
          </a:p>
          <a:p>
            <a:r>
              <a:rPr lang="fi-FI" sz="2000" dirty="0">
                <a:cs typeface="Calibri"/>
              </a:rPr>
              <a:t>Sisältöjä joita voi ehdottaa ovat: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>
                <a:cs typeface="Calibri"/>
              </a:rPr>
              <a:t>Tietosivu (300 sanaa yhdestä asiasta)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>
                <a:cs typeface="Calibri"/>
              </a:rPr>
              <a:t>Omahoito-ohjelma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>
                <a:cs typeface="Calibri"/>
              </a:rPr>
              <a:t>Sisältöä ammattilaisten osioon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1600" dirty="0">
                <a:cs typeface="Calibri"/>
              </a:rPr>
              <a:t>materiaalia koulutuksista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1600" dirty="0">
                <a:cs typeface="Calibri"/>
              </a:rPr>
              <a:t>oppaita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1600" dirty="0">
                <a:cs typeface="Calibri"/>
              </a:rPr>
              <a:t>hoitomalleja ja –manuaaleja</a:t>
            </a:r>
          </a:p>
          <a:p>
            <a:pPr marL="914400" lvl="2" indent="0">
              <a:buNone/>
            </a:pPr>
            <a:endParaRPr lang="fi-FI" sz="1600" dirty="0">
              <a:cs typeface="Calibri"/>
            </a:endParaRPr>
          </a:p>
          <a:p>
            <a:pPr marL="1968500" indent="0">
              <a:buNone/>
            </a:pPr>
            <a:r>
              <a:rPr lang="fi-FI" sz="2000" b="0" i="0" u="sng" dirty="0">
                <a:solidFill>
                  <a:schemeClr val="accent5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info.mielenterveystalo@hus.fi</a:t>
            </a:r>
            <a:endParaRPr lang="fi-FI" sz="2000" b="0" i="0" u="sng" dirty="0">
              <a:solidFill>
                <a:schemeClr val="accent5"/>
              </a:solidFill>
              <a:effectLst/>
              <a:latin typeface="+mn-lt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41E48-2540-455F-B3B0-8220EE99B9C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16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farkut, piha-, jalkineet, henkilö&#10;&#10;Kuvaus luotu automaattisesti">
            <a:extLst>
              <a:ext uri="{FF2B5EF4-FFF2-40B4-BE49-F238E27FC236}">
                <a16:creationId xmlns:a16="http://schemas.microsoft.com/office/drawing/2014/main" id="{BD805B5E-A35D-A931-AC14-8F6CF402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 r="340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B9057-8F7B-4C0B-9648-5F123DE3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C06E3B-DB00-4DB3-B4A7-6700807EE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195" y="5830375"/>
            <a:ext cx="7477102" cy="79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 descr="Kuva, joka sisältää kohteen kuvakaappaus, pimeys, Grafiikka&#10;&#10;Kuvaus luotu automaattisesti">
            <a:extLst>
              <a:ext uri="{FF2B5EF4-FFF2-40B4-BE49-F238E27FC236}">
                <a16:creationId xmlns:a16="http://schemas.microsoft.com/office/drawing/2014/main" id="{6247F443-DDC9-DAC7-9AF3-846C4A30A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33361" r="24268" b="31323"/>
          <a:stretch/>
        </p:blipFill>
        <p:spPr>
          <a:xfrm>
            <a:off x="176722" y="173841"/>
            <a:ext cx="4429349" cy="15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palv+laps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1E83D38A-D04B-CE08-2B53-4E0BED10A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420915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-pyöreä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92899" y="1341000"/>
            <a:ext cx="4176000" cy="4176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4CE060-A1FC-6522-BF82-E29AEA87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30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läpinäkyvässä-ruud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9212" indent="0"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 b="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ON NÄYTÖN KOKOINEN JA TEKSTI VAALEALLA TAUSTALLA PÄÄLLÄ.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7B67C1-1FCE-64A8-6335-0C968F19CE8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0" y="0"/>
            <a:ext cx="790896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A42D7DF-9465-CBD3-8E5E-73C0FE09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E4C7158-3D4A-C41B-5026-24D83AE8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04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0AB1DF69-840B-CE34-4ED4-820C6008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11035884" cy="3938452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48E676-9E71-1097-6EE4-5C99D851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11035884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38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-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piha-, vaate, jalkineet, henkilö&#10;&#10;Kuvaus luotu automaattisesti">
            <a:extLst>
              <a:ext uri="{FF2B5EF4-FFF2-40B4-BE49-F238E27FC236}">
                <a16:creationId xmlns:a16="http://schemas.microsoft.com/office/drawing/2014/main" id="{4EF992E8-2824-0D72-0DD4-EE65D82E9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155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innerShdw blurRad="876300" dist="2540000" dir="10800000">
              <a:prstClr val="black">
                <a:alpha val="33000"/>
              </a:prstClr>
            </a:innerShdw>
          </a:effectLst>
        </p:spPr>
      </p:pic>
      <p:pic>
        <p:nvPicPr>
          <p:cNvPr id="4" name="Kuva 3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D3D91018-1C88-BE99-54D3-B0D9AD3EC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5" y="107004"/>
            <a:ext cx="2968963" cy="57858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EC527A9-D69B-2BCE-67F4-DAF9AF5FCC10}"/>
              </a:ext>
            </a:extLst>
          </p:cNvPr>
          <p:cNvSpPr txBox="1"/>
          <p:nvPr userDrawn="1"/>
        </p:nvSpPr>
        <p:spPr>
          <a:xfrm>
            <a:off x="532590" y="4610238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  <a:latin typeface="Georgia Pro" panose="02040502050405020303" pitchFamily="18" charset="0"/>
              </a:rPr>
              <a:t>Kiitos!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96694F-C532-E2F6-3EF2-A789D0C08481}"/>
              </a:ext>
            </a:extLst>
          </p:cNvPr>
          <p:cNvSpPr txBox="1"/>
          <p:nvPr userDrawn="1"/>
        </p:nvSpPr>
        <p:spPr>
          <a:xfrm>
            <a:off x="-112672" y="2247762"/>
            <a:ext cx="411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cap="all" dirty="0">
                <a:solidFill>
                  <a:schemeClr val="bg1"/>
                </a:solidFill>
              </a:rPr>
              <a:t>Seuraa meitä somessa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2CABC24C-C859-C466-ABCA-8F5A6FC2A94C}"/>
              </a:ext>
            </a:extLst>
          </p:cNvPr>
          <p:cNvGrpSpPr/>
          <p:nvPr userDrawn="1"/>
        </p:nvGrpSpPr>
        <p:grpSpPr>
          <a:xfrm>
            <a:off x="489732" y="2811402"/>
            <a:ext cx="2722263" cy="734287"/>
            <a:chOff x="834958" y="1505105"/>
            <a:chExt cx="2722263" cy="7342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028D26E-9A33-B424-42C3-C5112454E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6872" y="1522856"/>
              <a:ext cx="739919" cy="7165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5C8887E-18D5-9521-1FA3-176D5BBE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58" y="1505105"/>
              <a:ext cx="739919" cy="7046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 descr="Youtube Logo Vector Art, Icons, and Graphics for Free Download">
              <a:extLst>
                <a:ext uri="{FF2B5EF4-FFF2-40B4-BE49-F238E27FC236}">
                  <a16:creationId xmlns:a16="http://schemas.microsoft.com/office/drawing/2014/main" id="{84640856-94A6-3E50-C377-A812F83928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3" t="4741" r="4211" b="16421"/>
            <a:stretch/>
          </p:blipFill>
          <p:spPr bwMode="auto">
            <a:xfrm>
              <a:off x="2838777" y="1517080"/>
              <a:ext cx="718444" cy="704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65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turkoosi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3CCF96B-4C3C-66A2-9F75-71DC69F9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07F9CDD-F65C-BDD1-5AB0-6FDDDB96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6463"/>
            <a:ext cx="12192000" cy="2045074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6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valokuva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/>
            </a:lvl1pPr>
          </a:lstStyle>
          <a:p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EBCD0D-A460-8B75-39CE-4CFF7447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9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oikeall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4068907F-D876-F463-DD18-73B59FE0E8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966" y="0"/>
            <a:ext cx="4283034" cy="6858000"/>
          </a:xfrm>
          <a:prstGeom prst="rect">
            <a:avLst/>
          </a:prstGeom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OIKEALLA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D9F897-556E-8E89-9AD8-358D85CC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1E47072-6E91-38EE-3A3F-E1363257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978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15C7FE79-4B38-5CA3-A607-39784A3D3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9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CA6FEF9-E766-F46F-55F0-ED4864BC9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71054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titer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39DF8C45-3B8B-7A55-D6BF-BAD9C368E5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8129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68E0977-237B-8919-3B7C-C127A6B7B6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7991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ely+nuor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BDE908C6-F52F-0021-56BD-D8631110A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16170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3D9A515-357A-435F-9577-528F1AAEE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B78633-0814-70CF-543F-C307AAA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304800"/>
            <a:ext cx="10941204" cy="129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5A2688-8509-18E8-3A37-B7FA19A10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595" y="1952367"/>
            <a:ext cx="10941205" cy="422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4" name="Kuva 3" descr="Kuva, joka sisältää kohteen Grafiikka, kuvakaappaus, graafinen suunnittelu, muotoilu&#10;&#10;Kuvaus luotu automaattisesti">
            <a:extLst>
              <a:ext uri="{FF2B5EF4-FFF2-40B4-BE49-F238E27FC236}">
                <a16:creationId xmlns:a16="http://schemas.microsoft.com/office/drawing/2014/main" id="{6CE8A367-BDA8-4BAB-78E1-4BF5F4C0A95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6263005"/>
            <a:ext cx="1850924" cy="4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3" r:id="rId2"/>
    <p:sldLayoutId id="2147483710" r:id="rId3"/>
    <p:sldLayoutId id="2147483693" r:id="rId4"/>
    <p:sldLayoutId id="2147483655" r:id="rId5"/>
    <p:sldLayoutId id="2147483704" r:id="rId6"/>
    <p:sldLayoutId id="2147483705" r:id="rId7"/>
    <p:sldLayoutId id="2147483708" r:id="rId8"/>
    <p:sldLayoutId id="2147483706" r:id="rId9"/>
    <p:sldLayoutId id="2147483707" r:id="rId10"/>
    <p:sldLayoutId id="2147483695" r:id="rId11"/>
    <p:sldLayoutId id="2147483699" r:id="rId12"/>
    <p:sldLayoutId id="2147483666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Georgia Pro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mielenterveystalo.fi/sv/materialbank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751D8-CA22-4C13-7854-93D14649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9306B-98DA-1008-5110-56C14513C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 hustavla - tillsammans en bättre arbetsgemenskap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E3C6BF-D8EA-2529-ACA9-EDF60BF44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96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DE35-4245-5197-440E-D88B41B4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0742006-2F89-36E3-240F-BE6F6471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Sätt upp lapparna på väggen eller blädderblocket.</a:t>
            </a:r>
          </a:p>
          <a:p>
            <a:r>
              <a:rPr lang="sv-SE" sz="2400" dirty="0"/>
              <a:t>Gruppera liknande idéer tillsammans.</a:t>
            </a:r>
          </a:p>
          <a:p>
            <a:r>
              <a:rPr lang="sv-SE" sz="2400" dirty="0"/>
              <a:t>Diskutera och klargör olika teman.</a:t>
            </a:r>
          </a:p>
          <a:p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CD6199C-A969-389E-D4EC-9D3D1AAD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Sammanställning</a:t>
            </a:r>
            <a:r>
              <a:rPr lang="fi-FI" dirty="0"/>
              <a:t> (20 min)</a:t>
            </a:r>
          </a:p>
        </p:txBody>
      </p:sp>
    </p:spTree>
    <p:extLst>
      <p:ext uri="{BB962C8B-B14F-4D97-AF65-F5344CB8AC3E}">
        <p14:creationId xmlns:p14="http://schemas.microsoft.com/office/powerpoint/2010/main" val="12325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F1C3-0697-D7A7-E9B0-59EFF05E8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F69AA39-03DB-A4B8-2696-FBFF8D68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7459378" cy="3938452"/>
          </a:xfrm>
        </p:spPr>
        <p:txBody>
          <a:bodyPr>
            <a:normAutofit/>
          </a:bodyPr>
          <a:lstStyle/>
          <a:p>
            <a:r>
              <a:rPr lang="sv-SE" sz="2400" dirty="0"/>
              <a:t>Varje deltagare har 3–5 röster. Rösterna ges till de bästa idéerna.</a:t>
            </a:r>
          </a:p>
          <a:p>
            <a:r>
              <a:rPr lang="sv-SE" sz="2400" dirty="0"/>
              <a:t>Workshopledaren lyfter fram 3–6 idéer som fått flest röster på en anslagstavla.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79D1D61-3956-44A8-B5DE-9C0CF293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</a:t>
            </a:r>
            <a:r>
              <a:rPr lang="fi-FI" dirty="0" err="1"/>
              <a:t>Omröstning</a:t>
            </a:r>
            <a:r>
              <a:rPr lang="fi-FI" dirty="0"/>
              <a:t> (15 min)</a:t>
            </a:r>
          </a:p>
        </p:txBody>
      </p:sp>
    </p:spTree>
    <p:extLst>
      <p:ext uri="{BB962C8B-B14F-4D97-AF65-F5344CB8AC3E}">
        <p14:creationId xmlns:p14="http://schemas.microsoft.com/office/powerpoint/2010/main" val="5441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CCE3A-9BD0-BD0D-A283-864EC1F57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297DF77-2D4B-AB20-6576-BFFBF757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Skriv korta och positiva riktlinjer </a:t>
            </a:r>
          </a:p>
          <a:p>
            <a:r>
              <a:rPr lang="sv-SE" sz="2400" dirty="0"/>
              <a:t>Formulera dem tydligt och praktiskt </a:t>
            </a:r>
          </a:p>
          <a:p>
            <a:r>
              <a:rPr lang="sv-SE" sz="2400" dirty="0"/>
              <a:t>Gör dem genomförbara i vardagen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80D755-78F3-889C-C1F2-DD3C92DD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</a:t>
            </a:r>
            <a:r>
              <a:rPr lang="fi-FI" dirty="0" err="1"/>
              <a:t>Formulering</a:t>
            </a:r>
            <a:r>
              <a:rPr lang="fi-FI" dirty="0"/>
              <a:t> av </a:t>
            </a:r>
            <a:r>
              <a:rPr lang="fi-FI" dirty="0" err="1"/>
              <a:t>riktlinjer</a:t>
            </a:r>
            <a:r>
              <a:rPr lang="fi-FI" dirty="0"/>
              <a:t> (20 min)</a:t>
            </a:r>
          </a:p>
        </p:txBody>
      </p:sp>
    </p:spTree>
    <p:extLst>
      <p:ext uri="{BB962C8B-B14F-4D97-AF65-F5344CB8AC3E}">
        <p14:creationId xmlns:p14="http://schemas.microsoft.com/office/powerpoint/2010/main" val="377300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DDB8-7427-2ED6-2E9D-58D57F24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5CD825B-09A9-C662-1815-B315998D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/>
              <a:t>Tillägg</a:t>
            </a:r>
            <a:r>
              <a:rPr lang="fi-FI" sz="2400" dirty="0"/>
              <a:t> </a:t>
            </a:r>
            <a:r>
              <a:rPr lang="fi-FI" sz="2400" dirty="0" err="1"/>
              <a:t>färg</a:t>
            </a:r>
            <a:r>
              <a:rPr lang="fi-FI" sz="2400" dirty="0"/>
              <a:t>, </a:t>
            </a:r>
            <a:r>
              <a:rPr lang="fi-FI" sz="2400" dirty="0" err="1"/>
              <a:t>bilder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möjliga</a:t>
            </a:r>
            <a:r>
              <a:rPr lang="fi-FI" sz="2400" dirty="0"/>
              <a:t> </a:t>
            </a:r>
            <a:r>
              <a:rPr lang="fi-FI" sz="2400" dirty="0" err="1"/>
              <a:t>symboler</a:t>
            </a:r>
            <a:endParaRPr lang="fi-FI" sz="2400" dirty="0"/>
          </a:p>
          <a:p>
            <a:r>
              <a:rPr lang="fi-FI" sz="2400" dirty="0"/>
              <a:t>Ni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tillägga</a:t>
            </a:r>
            <a:r>
              <a:rPr lang="fi-FI" sz="2400" dirty="0"/>
              <a:t> </a:t>
            </a:r>
            <a:r>
              <a:rPr lang="fi-FI" sz="2400" dirty="0" err="1"/>
              <a:t>underskrifter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en </a:t>
            </a:r>
            <a:r>
              <a:rPr lang="fi-FI" sz="2400" dirty="0" err="1"/>
              <a:t>gruppbild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97AE07A-254C-1E4E-6B41-9E985B8D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</a:t>
            </a:r>
            <a:r>
              <a:rPr lang="fi-FI" dirty="0" err="1"/>
              <a:t>Utformning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finslipning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4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25C77590-C37F-360C-33EC-6DCC8BE65920}"/>
              </a:ext>
            </a:extLst>
          </p:cNvPr>
          <p:cNvGrpSpPr/>
          <p:nvPr/>
        </p:nvGrpSpPr>
        <p:grpSpPr>
          <a:xfrm>
            <a:off x="593712" y="1735767"/>
            <a:ext cx="5432334" cy="1065726"/>
            <a:chOff x="593712" y="2353728"/>
            <a:chExt cx="5432334" cy="1065726"/>
          </a:xfrm>
        </p:grpSpPr>
        <p:pic>
          <p:nvPicPr>
            <p:cNvPr id="6" name="Picture 2" descr="Youtube Logo Vector Art, Icons, and Graphics for Free Download">
              <a:extLst>
                <a:ext uri="{FF2B5EF4-FFF2-40B4-BE49-F238E27FC236}">
                  <a16:creationId xmlns:a16="http://schemas.microsoft.com/office/drawing/2014/main" id="{A228707D-641D-1E86-DBA8-D2BE9FAC09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3" t="4741" r="4211" b="16421"/>
            <a:stretch/>
          </p:blipFill>
          <p:spPr bwMode="auto">
            <a:xfrm>
              <a:off x="2051320" y="2938504"/>
              <a:ext cx="531429" cy="48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D2D84DC4-E470-99CE-06D8-14CA78D97654}"/>
                </a:ext>
              </a:extLst>
            </p:cNvPr>
            <p:cNvSpPr txBox="1"/>
            <p:nvPr/>
          </p:nvSpPr>
          <p:spPr>
            <a:xfrm>
              <a:off x="593712" y="2353728"/>
              <a:ext cx="5432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200" b="1" dirty="0" err="1">
                  <a:solidFill>
                    <a:schemeClr val="bg1"/>
                  </a:solidFill>
                  <a:latin typeface="Georgia Pro" panose="02040502050405020303" pitchFamily="18" charset="0"/>
                </a:rPr>
                <a:t>Följ</a:t>
              </a:r>
              <a:r>
                <a:rPr lang="fi-FI" sz="3200" b="1" dirty="0">
                  <a:solidFill>
                    <a:schemeClr val="bg1"/>
                  </a:solidFill>
                  <a:latin typeface="Georgia Pro" panose="02040502050405020303" pitchFamily="18" charset="0"/>
                </a:rPr>
                <a:t> </a:t>
              </a:r>
              <a:r>
                <a:rPr lang="fi-FI" sz="3200" b="1" dirty="0" err="1">
                  <a:solidFill>
                    <a:schemeClr val="bg1"/>
                  </a:solidFill>
                  <a:latin typeface="Georgia Pro" panose="02040502050405020303" pitchFamily="18" charset="0"/>
                </a:rPr>
                <a:t>oss</a:t>
              </a:r>
              <a:r>
                <a:rPr lang="fi-FI" sz="3200" b="1" dirty="0">
                  <a:solidFill>
                    <a:schemeClr val="bg1"/>
                  </a:solidFill>
                  <a:latin typeface="Georgia Pro" panose="02040502050405020303" pitchFamily="18" charset="0"/>
                </a:rPr>
                <a:t> </a:t>
              </a:r>
              <a:r>
                <a:rPr lang="fi-FI" sz="3200" b="1" dirty="0" err="1">
                  <a:solidFill>
                    <a:schemeClr val="bg1"/>
                  </a:solidFill>
                  <a:latin typeface="Georgia Pro" panose="02040502050405020303" pitchFamily="18" charset="0"/>
                </a:rPr>
                <a:t>på</a:t>
              </a:r>
              <a:r>
                <a:rPr lang="fi-FI" sz="3200" b="1" dirty="0">
                  <a:solidFill>
                    <a:schemeClr val="bg1"/>
                  </a:solidFill>
                  <a:latin typeface="Georgia Pro" panose="02040502050405020303" pitchFamily="18" charset="0"/>
                </a:rPr>
                <a:t> </a:t>
              </a:r>
              <a:r>
                <a:rPr lang="fi-FI" sz="3200" b="1" dirty="0" err="1">
                  <a:solidFill>
                    <a:schemeClr val="bg1"/>
                  </a:solidFill>
                  <a:latin typeface="Georgia Pro" panose="02040502050405020303" pitchFamily="18" charset="0"/>
                </a:rPr>
                <a:t>social</a:t>
              </a:r>
              <a:r>
                <a:rPr lang="fi-FI" sz="3200" b="1" dirty="0">
                  <a:solidFill>
                    <a:schemeClr val="bg1"/>
                  </a:solidFill>
                  <a:latin typeface="Georgia Pro" panose="02040502050405020303" pitchFamily="18" charset="0"/>
                </a:rPr>
                <a:t> media:</a:t>
              </a:r>
            </a:p>
          </p:txBody>
        </p:sp>
      </p:grpSp>
      <p:sp>
        <p:nvSpPr>
          <p:cNvPr id="10" name="Tekstiruutu 9">
            <a:extLst>
              <a:ext uri="{FF2B5EF4-FFF2-40B4-BE49-F238E27FC236}">
                <a16:creationId xmlns:a16="http://schemas.microsoft.com/office/drawing/2014/main" id="{A248A1E7-1E62-F2DA-AF7D-1B94E5B7B4EE}"/>
              </a:ext>
            </a:extLst>
          </p:cNvPr>
          <p:cNvSpPr txBox="1"/>
          <p:nvPr/>
        </p:nvSpPr>
        <p:spPr>
          <a:xfrm>
            <a:off x="593712" y="2991931"/>
            <a:ext cx="619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Beställ</a:t>
            </a:r>
            <a:r>
              <a:rPr lang="fi-FI" sz="3200" b="1" dirty="0">
                <a:solidFill>
                  <a:schemeClr val="bg1"/>
                </a:solidFill>
                <a:latin typeface="Georgia Pro" panose="02040502050405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reklammaterial</a:t>
            </a:r>
            <a:r>
              <a:rPr lang="fi-FI" sz="3200" b="1" dirty="0">
                <a:solidFill>
                  <a:schemeClr val="bg1"/>
                </a:solidFill>
                <a:latin typeface="Georgia Pro" panose="02040502050405020303" pitchFamily="18" charset="0"/>
              </a:rPr>
              <a:t>:</a:t>
            </a:r>
          </a:p>
          <a:p>
            <a:r>
              <a:rPr lang="fi-FI" sz="2400" dirty="0" err="1">
                <a:hlinkClick r:id="rId4"/>
              </a:rPr>
              <a:t>Materialbanken</a:t>
            </a:r>
            <a:r>
              <a:rPr lang="fi-FI" sz="2400" dirty="0">
                <a:hlinkClick r:id="rId4"/>
              </a:rPr>
              <a:t> | Psykporten.fi</a:t>
            </a:r>
            <a:endParaRPr lang="fi-FI" sz="2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6CA7AE-982D-8901-ACB8-C589A729C131}"/>
              </a:ext>
            </a:extLst>
          </p:cNvPr>
          <p:cNvSpPr txBox="1"/>
          <p:nvPr/>
        </p:nvSpPr>
        <p:spPr>
          <a:xfrm>
            <a:off x="593712" y="5282305"/>
            <a:ext cx="433555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6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Tack</a:t>
            </a:r>
            <a:r>
              <a:rPr lang="fi-FI" sz="6600" b="1" dirty="0">
                <a:solidFill>
                  <a:schemeClr val="bg1"/>
                </a:solidFill>
                <a:latin typeface="Georgia Pro" panose="02040502050405020303" pitchFamily="18" charset="0"/>
              </a:rPr>
              <a:t>!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F8F0036-385A-3C20-0AB6-33D95C3642B1}"/>
              </a:ext>
            </a:extLst>
          </p:cNvPr>
          <p:cNvSpPr txBox="1"/>
          <p:nvPr/>
        </p:nvSpPr>
        <p:spPr>
          <a:xfrm>
            <a:off x="593712" y="4126930"/>
            <a:ext cx="619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Föreslå</a:t>
            </a:r>
            <a:r>
              <a:rPr lang="fi-FI" sz="3200" b="1" dirty="0">
                <a:solidFill>
                  <a:schemeClr val="bg1"/>
                </a:solidFill>
                <a:latin typeface="Georgia Pro" panose="02040502050405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nytt</a:t>
            </a:r>
            <a:r>
              <a:rPr lang="fi-FI" sz="3200" b="1" dirty="0">
                <a:solidFill>
                  <a:schemeClr val="bg1"/>
                </a:solidFill>
                <a:latin typeface="Georgia Pro" panose="02040502050405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Georgia Pro" panose="02040502050405020303" pitchFamily="18" charset="0"/>
              </a:rPr>
              <a:t>innehåll</a:t>
            </a:r>
            <a:r>
              <a:rPr lang="fi-FI" sz="3200" b="1" dirty="0">
                <a:solidFill>
                  <a:schemeClr val="bg1"/>
                </a:solidFill>
                <a:latin typeface="Georgia Pro" panose="02040502050405020303" pitchFamily="18" charset="0"/>
              </a:rPr>
              <a:t>:</a:t>
            </a:r>
          </a:p>
          <a:p>
            <a:r>
              <a:rPr lang="fi-FI" sz="2400" dirty="0" err="1"/>
              <a:t>Genom</a:t>
            </a:r>
            <a:r>
              <a:rPr lang="fi-FI" sz="2400" dirty="0"/>
              <a:t> </a:t>
            </a:r>
            <a:r>
              <a:rPr lang="fi-FI" sz="2400" dirty="0" err="1"/>
              <a:t>feedbackformuläret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startsidan</a:t>
            </a:r>
            <a:endParaRPr lang="fi-FI" sz="2400" dirty="0"/>
          </a:p>
        </p:txBody>
      </p:sp>
      <p:pic>
        <p:nvPicPr>
          <p:cNvPr id="4100" name="Picture 4" descr="Meta aikoo tehdä Facebookista sovelluskaupan – taustalla markkinoita avaava  EU-lainsäädäntö | Mobiili.fi">
            <a:extLst>
              <a:ext uri="{FF2B5EF4-FFF2-40B4-BE49-F238E27FC236}">
                <a16:creationId xmlns:a16="http://schemas.microsoft.com/office/drawing/2014/main" id="{A2643E5A-926C-16A8-2EF3-2540F12B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" y="2247760"/>
            <a:ext cx="987151" cy="6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stagram - Wikipedia">
            <a:extLst>
              <a:ext uri="{FF2B5EF4-FFF2-40B4-BE49-F238E27FC236}">
                <a16:creationId xmlns:a16="http://schemas.microsoft.com/office/drawing/2014/main" id="{899DD67E-C75E-1193-DC26-6AC586A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96" y="2310995"/>
            <a:ext cx="490497" cy="4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iktok ner? Aktuella problem och avbrott | Downdetector">
            <a:extLst>
              <a:ext uri="{FF2B5EF4-FFF2-40B4-BE49-F238E27FC236}">
                <a16:creationId xmlns:a16="http://schemas.microsoft.com/office/drawing/2014/main" id="{12DE748C-E92D-DF66-CBA1-2643F53E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9" y="2315767"/>
            <a:ext cx="490497" cy="4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E163-85F1-CC83-2573-35E57521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DDFBE0C-918D-6DCB-D887-39DDD15B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59429"/>
            <a:ext cx="8127973" cy="3938452"/>
          </a:xfrm>
        </p:spPr>
        <p:txBody>
          <a:bodyPr>
            <a:normAutofit/>
          </a:bodyPr>
          <a:lstStyle/>
          <a:p>
            <a:r>
              <a:rPr lang="sv-SE" sz="2400" dirty="0"/>
              <a:t>Syftet med vägledningstavlan är att stärka arbetsplatsens interaktion och tydliggöra gemensamma värderingar samt arbetssätt</a:t>
            </a:r>
          </a:p>
          <a:p>
            <a:r>
              <a:rPr lang="sv-SE" sz="2400" dirty="0"/>
              <a:t>Längd: 1–1,5 h</a:t>
            </a:r>
          </a:p>
          <a:p>
            <a:r>
              <a:rPr lang="sv-SE" sz="2400" dirty="0"/>
              <a:t>Målgrupp: arbetsplatser och team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CC7464E-1C97-4A38-72F6-4034F8BA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Workshopens</a:t>
            </a:r>
            <a:r>
              <a:rPr lang="fi-FI" dirty="0"/>
              <a:t> </a:t>
            </a:r>
            <a:r>
              <a:rPr lang="fi-FI" dirty="0" err="1"/>
              <a:t>mål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2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0CC32-BB9F-58BC-6D99-7A13D2A3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EAC265C-FCD1-5E13-8D5A-4D65C34B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690688"/>
            <a:ext cx="8068978" cy="3938452"/>
          </a:xfrm>
        </p:spPr>
        <p:txBody>
          <a:bodyPr/>
          <a:lstStyle/>
          <a:p>
            <a:r>
              <a:rPr lang="sv-SE" sz="2400" dirty="0"/>
              <a:t>Blädderblock eller använd en vägg där lappar kan fästas</a:t>
            </a:r>
          </a:p>
          <a:p>
            <a:r>
              <a:rPr lang="sv-SE" sz="2400" dirty="0"/>
              <a:t>Post-it-lappar i olika färger</a:t>
            </a:r>
          </a:p>
          <a:p>
            <a:r>
              <a:rPr lang="sv-SE" sz="2400" dirty="0"/>
              <a:t>Tuschpennor och skrivredskap i olika färger</a:t>
            </a:r>
          </a:p>
          <a:p>
            <a:r>
              <a:rPr lang="sv-SE" sz="2400" dirty="0"/>
              <a:t>Utprintat botten för hustavlorna</a:t>
            </a:r>
          </a:p>
          <a:p>
            <a:pPr lvl="1"/>
            <a:r>
              <a:rPr lang="sv-SE" dirty="0"/>
              <a:t>Alternativ A – Värderingar och arbetssätt</a:t>
            </a:r>
          </a:p>
          <a:p>
            <a:pPr lvl="1"/>
            <a:r>
              <a:rPr lang="fi-FI" dirty="0" err="1"/>
              <a:t>Alternativ</a:t>
            </a:r>
            <a:r>
              <a:rPr lang="fi-FI" dirty="0"/>
              <a:t> B - </a:t>
            </a:r>
            <a:r>
              <a:rPr lang="fi-FI" dirty="0" err="1"/>
              <a:t>Löfteslista</a:t>
            </a:r>
            <a:endParaRPr lang="fi-FI" dirty="0"/>
          </a:p>
          <a:p>
            <a:pPr marL="457200" lvl="1" indent="0">
              <a:buNone/>
            </a:pPr>
            <a:endParaRPr lang="sv-SE" sz="2400" dirty="0"/>
          </a:p>
          <a:p>
            <a:pPr marL="457200" lvl="1" indent="0">
              <a:buNone/>
            </a:pPr>
            <a:endParaRPr lang="sv-SE" sz="2400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99E0B07-05DB-5518-AD10-AFF396A0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Material</a:t>
            </a:r>
            <a:r>
              <a:rPr lang="fi-FI" sz="3200" dirty="0"/>
              <a:t> för </a:t>
            </a:r>
            <a:r>
              <a:rPr lang="fi-FI" sz="3200" dirty="0" err="1"/>
              <a:t>workshopen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03813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717A-D0F3-5E1C-A6BC-7D613109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88E264-AE5C-A3BA-C4A9-48D9C7B9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7764178" cy="3938452"/>
          </a:xfrm>
        </p:spPr>
        <p:txBody>
          <a:bodyPr>
            <a:normAutofit/>
          </a:bodyPr>
          <a:lstStyle/>
          <a:p>
            <a:r>
              <a:rPr lang="sv-SE" sz="2400" dirty="0"/>
              <a:t>Gemensamma diskussioner stärker en inkluderande och medkännande arbetsvardag </a:t>
            </a:r>
          </a:p>
          <a:p>
            <a:r>
              <a:rPr lang="sv-SE" sz="2400" dirty="0"/>
              <a:t>Vägledningstavlan samlar gemensamma värderingar, arbetssätt och löften 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644D2BA-3B1C-F621-3CA2-AB910154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handlar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1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6479-78CD-E8CF-54B7-18C04F66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4DD11C1-6B90-4C1C-64A6-244242C04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Tydliga gemensamma principer </a:t>
            </a:r>
          </a:p>
          <a:p>
            <a:r>
              <a:rPr lang="sv-SE" sz="2400" dirty="0"/>
              <a:t>En känsla av samhörighet och uppskattning </a:t>
            </a:r>
          </a:p>
          <a:p>
            <a:r>
              <a:rPr lang="sv-SE" sz="2400" dirty="0"/>
              <a:t>Tillit och en god atmosfär </a:t>
            </a:r>
          </a:p>
          <a:p>
            <a:r>
              <a:rPr lang="sv-SE" sz="2400" dirty="0"/>
              <a:t>Åtagande att ta hänsyn till varandra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D8EC2EE-D59B-D0DD-D475-94871DD9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arbetsgemenskapen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av </a:t>
            </a:r>
            <a:r>
              <a:rPr lang="fi-FI" dirty="0" err="1"/>
              <a:t>worksopen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43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E822D-B4A0-CD9A-CE71-9D31ADB41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A59730B-FBEF-D3C2-6044-6154439E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Start och introduktion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Brainstorming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Sammanställning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Omröstning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Formulering av riktlinjer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Utformning och finslipning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Avslutning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8F7514A-5CE5-F435-72A3-2E3251A5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Workshopens</a:t>
            </a:r>
            <a:r>
              <a:rPr lang="fi-FI" dirty="0"/>
              <a:t> </a:t>
            </a:r>
            <a:r>
              <a:rPr lang="fi-FI" dirty="0" err="1"/>
              <a:t>gång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10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7480-C197-3ED3-F121-52E2924B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ABD6CAA-B5B8-3810-AC0D-53ADFB53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8265623" cy="3938452"/>
          </a:xfrm>
        </p:spPr>
        <p:txBody>
          <a:bodyPr>
            <a:normAutofit/>
          </a:bodyPr>
          <a:lstStyle/>
          <a:p>
            <a:r>
              <a:rPr lang="sv-SE" sz="2400" dirty="0"/>
              <a:t>Presentation av målet: vägledningstavlan är en gemensam kompass </a:t>
            </a:r>
          </a:p>
          <a:p>
            <a:r>
              <a:rPr lang="sv-SE" sz="2400" dirty="0"/>
              <a:t>Vi skapar en egen och konkret vägledningstavla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E981ED2-57FF-83A6-65BD-1BD10E52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introduktion (5 min)</a:t>
            </a:r>
          </a:p>
        </p:txBody>
      </p:sp>
    </p:spTree>
    <p:extLst>
      <p:ext uri="{BB962C8B-B14F-4D97-AF65-F5344CB8AC3E}">
        <p14:creationId xmlns:p14="http://schemas.microsoft.com/office/powerpoint/2010/main" val="10729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9B366-0477-374F-04C1-4D05FE60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FFBD06D-C919-9DAE-95C3-9738347E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Skriv 3–5 idéer om värderingar och arbetssätt </a:t>
            </a:r>
          </a:p>
          <a:p>
            <a:r>
              <a:rPr lang="sv-SE" sz="2400" dirty="0"/>
              <a:t>Dela idéerna med en partner och välj de viktigaste </a:t>
            </a:r>
          </a:p>
          <a:p>
            <a:r>
              <a:rPr lang="sv-SE" sz="2400" dirty="0"/>
              <a:t>Delta i gruppering och diskussion </a:t>
            </a:r>
          </a:p>
          <a:p>
            <a:r>
              <a:rPr lang="sv-SE" sz="2400" dirty="0"/>
              <a:t>Rösta och formulera den slutliga vägledningstavlan</a:t>
            </a:r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011C83C-4251-8FFD-1DDB-9B09B9BB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Deltagarnas</a:t>
            </a:r>
            <a:r>
              <a:rPr lang="fi-FI" dirty="0"/>
              <a:t> </a:t>
            </a:r>
            <a:r>
              <a:rPr lang="fi-FI" dirty="0" err="1"/>
              <a:t>anvisningar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63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889E9-6E0E-1B54-BC7D-3735869CA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97957A8-C14B-DA44-CCCF-668635F06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Stödfrågor:</a:t>
            </a:r>
            <a:br>
              <a:rPr lang="sv-SE" sz="2400" dirty="0"/>
            </a:br>
            <a:r>
              <a:rPr lang="sv-SE" sz="2400" dirty="0"/>
              <a:t>”Hur bemöter vi varandra?”</a:t>
            </a:r>
            <a:br>
              <a:rPr lang="sv-SE" sz="2400" dirty="0"/>
            </a:br>
            <a:r>
              <a:rPr lang="sv-SE" sz="2400" dirty="0"/>
              <a:t>”Hur tar vi hand om en ny medarbetare?”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3123559-767A-0472-1830-420E11FA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Brainstorming</a:t>
            </a:r>
            <a:r>
              <a:rPr lang="fi-FI" dirty="0"/>
              <a:t> (10 min)</a:t>
            </a:r>
          </a:p>
        </p:txBody>
      </p:sp>
    </p:spTree>
    <p:extLst>
      <p:ext uri="{BB962C8B-B14F-4D97-AF65-F5344CB8AC3E}">
        <p14:creationId xmlns:p14="http://schemas.microsoft.com/office/powerpoint/2010/main" val="95365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ielenterveystalo-Kuud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828F"/>
      </a:accent1>
      <a:accent2>
        <a:srgbClr val="00717F"/>
      </a:accent2>
      <a:accent3>
        <a:srgbClr val="EA9075"/>
      </a:accent3>
      <a:accent4>
        <a:srgbClr val="BACFC8"/>
      </a:accent4>
      <a:accent5>
        <a:srgbClr val="4065A9"/>
      </a:accent5>
      <a:accent6>
        <a:srgbClr val="F9D14D"/>
      </a:accent6>
      <a:hlink>
        <a:srgbClr val="00717F"/>
      </a:hlink>
      <a:folHlink>
        <a:srgbClr val="BACF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102588-8845-403f-9ec4-a38fdb71834f">
      <Terms xmlns="http://schemas.microsoft.com/office/infopath/2007/PartnerControls"/>
    </lcf76f155ced4ddcb4097134ff3c332f>
    <TaxCatchAll xmlns="45d90b46-ca48-453a-8db4-34380513239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A6736EDB55346887E2455876F488E" ma:contentTypeVersion="25" ma:contentTypeDescription="Create a new document." ma:contentTypeScope="" ma:versionID="b7855b23d6c8f83368458fab2f0f1b85">
  <xsd:schema xmlns:xsd="http://www.w3.org/2001/XMLSchema" xmlns:xs="http://www.w3.org/2001/XMLSchema" xmlns:p="http://schemas.microsoft.com/office/2006/metadata/properties" xmlns:ns1="http://schemas.microsoft.com/sharepoint/v3" xmlns:ns2="8b102588-8845-403f-9ec4-a38fdb71834f" xmlns:ns3="45d90b46-ca48-453a-8db4-343805132394" targetNamespace="http://schemas.microsoft.com/office/2006/metadata/properties" ma:root="true" ma:fieldsID="760af22e435e8f69eb3429e4d9ca49f9" ns1:_="" ns2:_="" ns3:_="">
    <xsd:import namespace="http://schemas.microsoft.com/sharepoint/v3"/>
    <xsd:import namespace="8b102588-8845-403f-9ec4-a38fdb71834f"/>
    <xsd:import namespace="45d90b46-ca48-453a-8db4-343805132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02588-8845-403f-9ec4-a38fdb718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90b46-ca48-453a-8db4-343805132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c7ed2a8-d867-4277-ad24-f9b44434c2ed}" ma:internalName="TaxCatchAll" ma:showField="CatchAllData" ma:web="45d90b46-ca48-453a-8db4-343805132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8E668B-5906-4EDC-AB4C-62FA8FD3CB3F}">
  <ds:schemaRefs>
    <ds:schemaRef ds:uri="http://schemas.microsoft.com/office/2006/metadata/properties"/>
    <ds:schemaRef ds:uri="http://schemas.microsoft.com/office/infopath/2007/PartnerControls"/>
    <ds:schemaRef ds:uri="45d90b46-ca48-453a-8db4-343805132394"/>
    <ds:schemaRef ds:uri="http://purl.org/dc/terms/"/>
    <ds:schemaRef ds:uri="http://schemas.microsoft.com/office/2006/documentManagement/types"/>
    <ds:schemaRef ds:uri="8b102588-8845-403f-9ec4-a38fdb71834f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6306D6-1959-4DCE-9611-1DAAB5EAE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BA9AB-1BA3-4857-B288-BD5AF8CC7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102588-8845-403f-9ec4-a38fdb71834f"/>
    <ds:schemaRef ds:uri="45d90b46-ca48-453a-8db4-343805132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</TotalTime>
  <Words>387</Words>
  <Application>Microsoft Office PowerPoint</Application>
  <PresentationFormat>Laajakuva</PresentationFormat>
  <Paragraphs>71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Georgia Pro</vt:lpstr>
      <vt:lpstr>Wingdings</vt:lpstr>
      <vt:lpstr>Office-teema</vt:lpstr>
      <vt:lpstr>Vår hustavla - tillsammans en bättre arbetsgemenskap</vt:lpstr>
      <vt:lpstr>Workshopens mål</vt:lpstr>
      <vt:lpstr>Material för workshopen</vt:lpstr>
      <vt:lpstr>Vad handlar det om?</vt:lpstr>
      <vt:lpstr>Vad får arbetsgemenskapen ut av worksopen?</vt:lpstr>
      <vt:lpstr>Workshopens gång</vt:lpstr>
      <vt:lpstr>1. Start och introduktion (5 min)</vt:lpstr>
      <vt:lpstr>Deltagarnas anvisningar</vt:lpstr>
      <vt:lpstr>2. Brainstorming (10 min)</vt:lpstr>
      <vt:lpstr>3. Sammanställning (20 min)</vt:lpstr>
      <vt:lpstr>4. Omröstning (15 min)</vt:lpstr>
      <vt:lpstr>5. Formulering av riktlinjer (20 min)</vt:lpstr>
      <vt:lpstr>6. Utformning och finslipning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Jonna</dc:creator>
  <cp:lastModifiedBy>Berglund Jessika</cp:lastModifiedBy>
  <cp:revision>117</cp:revision>
  <dcterms:created xsi:type="dcterms:W3CDTF">2022-02-04T15:18:34Z</dcterms:created>
  <dcterms:modified xsi:type="dcterms:W3CDTF">2025-12-08T08:51:12Z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0x010100B2DA6736EDB55346887E2455876F488E</vt:lpwstr>
  </property>
  <property fmtid="{D5CDD505-2E9C-101B-9397-08002B2CF9AE}" pid="3" name="MediaServiceImageTags">
    <vt:lpwstr/>
  </property>
</Properties>
</file>