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6" r:id="rId1"/>
  </p:sldMasterIdLst>
  <p:notesMasterIdLst>
    <p:notesMasterId r:id="rId19"/>
  </p:notesMasterIdLst>
  <p:handoutMasterIdLst>
    <p:handoutMasterId r:id="rId20"/>
  </p:handoutMasterIdLst>
  <p:sldIdLst>
    <p:sldId id="256" r:id="rId2"/>
    <p:sldId id="2145707537" r:id="rId3"/>
    <p:sldId id="2145707534" r:id="rId4"/>
    <p:sldId id="2145707538" r:id="rId5"/>
    <p:sldId id="2145707551" r:id="rId6"/>
    <p:sldId id="2145707535" r:id="rId7"/>
    <p:sldId id="2145707539" r:id="rId8"/>
    <p:sldId id="262" r:id="rId9"/>
    <p:sldId id="264" r:id="rId10"/>
    <p:sldId id="2145707541" r:id="rId11"/>
    <p:sldId id="2145707549" r:id="rId12"/>
    <p:sldId id="2145707542" r:id="rId13"/>
    <p:sldId id="2145707543" r:id="rId14"/>
    <p:sldId id="2145707548" r:id="rId15"/>
    <p:sldId id="2145707544" r:id="rId16"/>
    <p:sldId id="2145707552" r:id="rId17"/>
    <p:sldId id="2145707550" r:id="rId18"/>
  </p:sldIdLst>
  <p:sldSz cx="12192000" cy="6858000"/>
  <p:notesSz cx="9144000" cy="6858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CFC8"/>
    <a:srgbClr val="E3E3DB"/>
    <a:srgbClr val="C0C5AD"/>
    <a:srgbClr val="0D717E"/>
    <a:srgbClr val="0066CC"/>
    <a:srgbClr val="6FF7DE"/>
    <a:srgbClr val="33CC33"/>
    <a:srgbClr val="FF66FF"/>
    <a:srgbClr val="B291CF"/>
    <a:srgbClr val="65BA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2E25A0-6B51-4C7F-B63F-9E47B21BA32E}" v="136" dt="2026-04-08T07:06:32.865"/>
    <p1510:client id="{ADEC37D9-4019-1241-9540-CE1BE2EB7925}" v="4" dt="2026-04-08T07:11:35.660"/>
    <p1510:client id="{C8C7D794-B8F0-4276-9245-FD0948D7C9B4}" v="730" dt="2026-04-08T06:56:25.9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582" autoAdjust="0"/>
  </p:normalViewPr>
  <p:slideViewPr>
    <p:cSldViewPr snapToGrid="0">
      <p:cViewPr varScale="1">
        <p:scale>
          <a:sx n="70" d="100"/>
          <a:sy n="70" d="100"/>
        </p:scale>
        <p:origin x="113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A949278D-7B1B-F3C1-A849-652FB0EBD983}"/>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06633F35-738A-3A79-2597-B6C6EA2CF0CA}"/>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319FC0E-F034-412A-A6E8-C07C7EC6AA16}" type="datetimeFigureOut">
              <a:rPr lang="fi-FI" smtClean="0"/>
              <a:t>14.7.2026</a:t>
            </a:fld>
            <a:endParaRPr lang="fi-FI"/>
          </a:p>
        </p:txBody>
      </p:sp>
      <p:sp>
        <p:nvSpPr>
          <p:cNvPr id="4" name="Alatunnisteen paikkamerkki 3">
            <a:extLst>
              <a:ext uri="{FF2B5EF4-FFF2-40B4-BE49-F238E27FC236}">
                <a16:creationId xmlns:a16="http://schemas.microsoft.com/office/drawing/2014/main" id="{F655FA65-98D1-8768-6ABB-4B66CD4BE3B6}"/>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07306C45-1AE4-CB1B-20E9-8A699F4C1092}"/>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C8D39CCD-BAD6-4904-98C1-F25C21BE2126}" type="slidenum">
              <a:rPr lang="fi-FI" smtClean="0"/>
              <a:t>‹#›</a:t>
            </a:fld>
            <a:endParaRPr lang="fi-FI"/>
          </a:p>
        </p:txBody>
      </p:sp>
    </p:spTree>
    <p:extLst>
      <p:ext uri="{BB962C8B-B14F-4D97-AF65-F5344CB8AC3E}">
        <p14:creationId xmlns:p14="http://schemas.microsoft.com/office/powerpoint/2010/main" val="13022069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1E46C25F-D1F9-46E0-B7D4-919909A08A7A}" type="datetimeFigureOut">
              <a:rPr lang="fi-FI" smtClean="0"/>
              <a:t>14.7.2026</a:t>
            </a:fld>
            <a:endParaRPr lang="fi-FI"/>
          </a:p>
        </p:txBody>
      </p:sp>
      <p:sp>
        <p:nvSpPr>
          <p:cNvPr id="4" name="Dian kuvan paikkamerkki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E13E6793-BEDD-4B99-B44C-3A5013BBFB64}" type="slidenum">
              <a:rPr lang="fi-FI" smtClean="0"/>
              <a:t>‹#›</a:t>
            </a:fld>
            <a:endParaRPr lang="fi-FI"/>
          </a:p>
        </p:txBody>
      </p:sp>
    </p:spTree>
    <p:extLst>
      <p:ext uri="{BB962C8B-B14F-4D97-AF65-F5344CB8AC3E}">
        <p14:creationId xmlns:p14="http://schemas.microsoft.com/office/powerpoint/2010/main" val="2279847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Oppitunnin voi pitää yhdellä kertaa tai jaettuna kahteen eri kertaan.</a:t>
            </a:r>
          </a:p>
          <a:p>
            <a:r>
              <a:rPr lang="fi-FI" dirty="0"/>
              <a:t>Oppitunnin pitäjiä on hyvä olla kaksi  - opettaja ja koulupsykologi.</a:t>
            </a:r>
          </a:p>
          <a:p>
            <a:endParaRPr lang="fi-FI" dirty="0"/>
          </a:p>
          <a:p>
            <a:r>
              <a:rPr lang="fi-FI" dirty="0"/>
              <a:t>Taustatietoa: Keskittymistaidot-oppitunnin materiaalit ovat tuottaneet Essi </a:t>
            </a:r>
            <a:r>
              <a:rPr lang="fi-FI" dirty="0" err="1"/>
              <a:t>Kankala</a:t>
            </a:r>
            <a:r>
              <a:rPr lang="fi-FI" dirty="0"/>
              <a:t>, erityisopettaja, ja Riina Nieminen, psykologi, yhteistyössä HUS psykiatrian kanssa.</a:t>
            </a:r>
          </a:p>
          <a:p>
            <a:r>
              <a:rPr lang="fi-FI" dirty="0"/>
              <a:t>Oppitunnin materiaaleja on pilotoitu 2025-2026 aikana yläasteikäisten oppilaiden kanssa.</a:t>
            </a:r>
          </a:p>
        </p:txBody>
      </p:sp>
      <p:sp>
        <p:nvSpPr>
          <p:cNvPr id="4" name="Dian numeron paikkamerkki 3"/>
          <p:cNvSpPr>
            <a:spLocks noGrp="1"/>
          </p:cNvSpPr>
          <p:nvPr>
            <p:ph type="sldNum" sz="quarter" idx="5"/>
          </p:nvPr>
        </p:nvSpPr>
        <p:spPr/>
        <p:txBody>
          <a:bodyPr/>
          <a:lstStyle/>
          <a:p>
            <a:fld id="{E13E6793-BEDD-4B99-B44C-3A5013BBFB64}" type="slidenum">
              <a:rPr lang="fi-FI" smtClean="0"/>
              <a:t>1</a:t>
            </a:fld>
            <a:endParaRPr lang="fi-FI"/>
          </a:p>
        </p:txBody>
      </p:sp>
    </p:spTree>
    <p:extLst>
      <p:ext uri="{BB962C8B-B14F-4D97-AF65-F5344CB8AC3E}">
        <p14:creationId xmlns:p14="http://schemas.microsoft.com/office/powerpoint/2010/main" val="845881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b="1" kern="1200" dirty="0">
                <a:solidFill>
                  <a:schemeClr val="tx1"/>
                </a:solidFill>
                <a:effectLst/>
                <a:latin typeface="+mn-lt"/>
                <a:ea typeface="+mn-ea"/>
                <a:cs typeface="+mn-cs"/>
              </a:rPr>
              <a:t>Oppitunti 2</a:t>
            </a:r>
            <a:br>
              <a:rPr lang="fi-FI" sz="1200" b="1" kern="1200" dirty="0">
                <a:solidFill>
                  <a:schemeClr val="tx1"/>
                </a:solidFill>
                <a:effectLst/>
                <a:latin typeface="+mn-lt"/>
                <a:ea typeface="+mn-ea"/>
                <a:cs typeface="+mn-cs"/>
              </a:rPr>
            </a:br>
            <a:r>
              <a:rPr lang="fi-FI" sz="1200" kern="1200" dirty="0">
                <a:solidFill>
                  <a:schemeClr val="tx1"/>
                </a:solidFill>
                <a:effectLst/>
                <a:latin typeface="+mn-lt"/>
                <a:ea typeface="+mn-ea"/>
                <a:cs typeface="+mn-cs"/>
              </a:rPr>
              <a:t>1. Opettajan puheenvuoro: miksi on hyvä käyttää erilaisia oppimistyylejä</a:t>
            </a:r>
            <a:br>
              <a:rPr lang="fi-FI" sz="1200" kern="1200" dirty="0">
                <a:solidFill>
                  <a:schemeClr val="tx1"/>
                </a:solidFill>
                <a:effectLst/>
                <a:latin typeface="+mn-lt"/>
                <a:ea typeface="+mn-ea"/>
                <a:cs typeface="+mn-cs"/>
              </a:rPr>
            </a:br>
            <a:r>
              <a:rPr lang="fi-FI" sz="1200" kern="1200" dirty="0">
                <a:solidFill>
                  <a:schemeClr val="tx1"/>
                </a:solidFill>
                <a:effectLst/>
                <a:latin typeface="+mn-lt"/>
                <a:ea typeface="+mn-ea"/>
                <a:cs typeface="+mn-cs"/>
              </a:rPr>
              <a:t>Dia 10 (10 min)</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Oppiminen on tehokasta, jos siihen voi käyttää monia tiedon vastaanottamisen kanavia: kuuleminen, näkeminen ja tekeminen. Jokainen erilainen esitystapa nivoo tietoa osaksi aivojen hermoverkkoa ja liittää uuden tiedon jo opittuun. (Huotilainen 2019)</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Opittava asia kannattaa pilkkoa osiin. Kertaamalla asiat siirtyvät pala palalta pitkäkestoiseen muistiin. (Huotilainen, 2019)</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Monipuolinen opiskelu ja opiskeltavan asian pilkkominen tukee keskittymistä ja tehostaa oppimista.</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Erityisesti liikunta yhdistettynä oppimiseen lisää muistialueiden kapasiteettiä, keskittymistä ja helpottaa kaikkea tulevaa oppimista. (Huotilainen, 2019)</a:t>
            </a:r>
          </a:p>
        </p:txBody>
      </p:sp>
      <p:sp>
        <p:nvSpPr>
          <p:cNvPr id="4" name="Slide Number Placeholder 3"/>
          <p:cNvSpPr>
            <a:spLocks noGrp="1"/>
          </p:cNvSpPr>
          <p:nvPr>
            <p:ph type="sldNum" sz="quarter" idx="5"/>
          </p:nvPr>
        </p:nvSpPr>
        <p:spPr/>
        <p:txBody>
          <a:bodyPr/>
          <a:lstStyle/>
          <a:p>
            <a:fld id="{E13E6793-BEDD-4B99-B44C-3A5013BBFB64}" type="slidenum">
              <a:rPr lang="fi-FI" smtClean="0"/>
              <a:t>10</a:t>
            </a:fld>
            <a:endParaRPr lang="fi-FI"/>
          </a:p>
        </p:txBody>
      </p:sp>
    </p:spTree>
    <p:extLst>
      <p:ext uri="{BB962C8B-B14F-4D97-AF65-F5344CB8AC3E}">
        <p14:creationId xmlns:p14="http://schemas.microsoft.com/office/powerpoint/2010/main" val="4272547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dirty="0">
                <a:solidFill>
                  <a:schemeClr val="tx1"/>
                </a:solidFill>
                <a:effectLst/>
                <a:latin typeface="+mn-lt"/>
                <a:ea typeface="+mn-ea"/>
                <a:cs typeface="+mn-cs"/>
              </a:rPr>
              <a:t>Opiskelutekniikka -bingo (dia 11) (5-10 min)</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Opettaja kertoo bingon säännöt.</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Oppilaille jaetaan bingolaput, johon on kerätty erilaisia opiskelutekniikoita. Opettaja nostaa "bingokoneesta” lapun kerrallaan. Pelataan haluttu aika. Ensin yksi rivi jne.</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Tavoitteena tutustua erilaisiin opiskelutekniikoihin.</a:t>
            </a:r>
          </a:p>
        </p:txBody>
      </p:sp>
      <p:sp>
        <p:nvSpPr>
          <p:cNvPr id="4" name="Slide Number Placeholder 3"/>
          <p:cNvSpPr>
            <a:spLocks noGrp="1"/>
          </p:cNvSpPr>
          <p:nvPr>
            <p:ph type="sldNum" sz="quarter" idx="5"/>
          </p:nvPr>
        </p:nvSpPr>
        <p:spPr/>
        <p:txBody>
          <a:bodyPr/>
          <a:lstStyle/>
          <a:p>
            <a:fld id="{E13E6793-BEDD-4B99-B44C-3A5013BBFB64}" type="slidenum">
              <a:rPr lang="fi-FI" smtClean="0"/>
              <a:t>11</a:t>
            </a:fld>
            <a:endParaRPr lang="fi-FI"/>
          </a:p>
        </p:txBody>
      </p:sp>
    </p:spTree>
    <p:extLst>
      <p:ext uri="{BB962C8B-B14F-4D97-AF65-F5344CB8AC3E}">
        <p14:creationId xmlns:p14="http://schemas.microsoft.com/office/powerpoint/2010/main" val="729110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dirty="0">
                <a:solidFill>
                  <a:schemeClr val="tx1"/>
                </a:solidFill>
                <a:effectLst/>
                <a:latin typeface="+mn-lt"/>
                <a:ea typeface="+mn-ea"/>
                <a:cs typeface="+mn-cs"/>
              </a:rPr>
              <a:t>Opettajan puheenvuoro jatkuu (dia 12) (10 min)</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Näytä oppilaiden vinkkilista -PDF (löytyy nettisivun Materiaalit-osiosta) ja käykää läpi </a:t>
            </a:r>
            <a:r>
              <a:rPr lang="fi-FI" sz="1200" b="0" i="0" kern="1200" dirty="0" err="1">
                <a:solidFill>
                  <a:schemeClr val="tx1"/>
                </a:solidFill>
                <a:effectLst/>
                <a:latin typeface="+mn-lt"/>
                <a:ea typeface="+mn-ea"/>
                <a:cs typeface="+mn-cs"/>
              </a:rPr>
              <a:t>pomodoro</a:t>
            </a:r>
            <a:r>
              <a:rPr lang="fi-FI" sz="1200" b="0" i="0" kern="1200" dirty="0">
                <a:solidFill>
                  <a:schemeClr val="tx1"/>
                </a:solidFill>
                <a:effectLst/>
                <a:latin typeface="+mn-lt"/>
                <a:ea typeface="+mn-ea"/>
                <a:cs typeface="+mn-cs"/>
              </a:rPr>
              <a:t>-tekniikka ja luku-muistitekniikat yleisellä tasolla. (</a:t>
            </a:r>
            <a:r>
              <a:rPr lang="fi-FI" sz="1200" b="0" i="0" kern="1200" dirty="0" err="1">
                <a:solidFill>
                  <a:schemeClr val="tx1"/>
                </a:solidFill>
                <a:effectLst/>
                <a:latin typeface="+mn-lt"/>
                <a:ea typeface="+mn-ea"/>
                <a:cs typeface="+mn-cs"/>
              </a:rPr>
              <a:t>PDFssä</a:t>
            </a:r>
            <a:r>
              <a:rPr lang="fi-FI" sz="1200" b="0" i="0" kern="1200" dirty="0">
                <a:solidFill>
                  <a:schemeClr val="tx1"/>
                </a:solidFill>
                <a:effectLst/>
                <a:latin typeface="+mn-lt"/>
                <a:ea typeface="+mn-ea"/>
                <a:cs typeface="+mn-cs"/>
              </a:rPr>
              <a:t> esitellään </a:t>
            </a:r>
            <a:r>
              <a:rPr lang="fi-FI" sz="1200" b="0" i="0" kern="1200" dirty="0" err="1">
                <a:solidFill>
                  <a:schemeClr val="tx1"/>
                </a:solidFill>
                <a:effectLst/>
                <a:latin typeface="+mn-lt"/>
                <a:ea typeface="+mn-ea"/>
                <a:cs typeface="+mn-cs"/>
              </a:rPr>
              <a:t>pomodoro</a:t>
            </a:r>
            <a:r>
              <a:rPr lang="fi-FI" sz="1200" b="0" i="0" kern="1200" dirty="0">
                <a:solidFill>
                  <a:schemeClr val="tx1"/>
                </a:solidFill>
                <a:effectLst/>
                <a:latin typeface="+mn-lt"/>
                <a:ea typeface="+mn-ea"/>
                <a:cs typeface="+mn-cs"/>
              </a:rPr>
              <a:t>- ja luku-muistitekniikat).</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Jaa tiedosto oppilaille tunnin jälkeen, jotta he voivat tutustua siihen paremmin kotona.</a:t>
            </a:r>
          </a:p>
        </p:txBody>
      </p:sp>
      <p:sp>
        <p:nvSpPr>
          <p:cNvPr id="4" name="Slide Number Placeholder 3"/>
          <p:cNvSpPr>
            <a:spLocks noGrp="1"/>
          </p:cNvSpPr>
          <p:nvPr>
            <p:ph type="sldNum" sz="quarter" idx="5"/>
          </p:nvPr>
        </p:nvSpPr>
        <p:spPr/>
        <p:txBody>
          <a:bodyPr/>
          <a:lstStyle/>
          <a:p>
            <a:fld id="{E13E6793-BEDD-4B99-B44C-3A5013BBFB64}" type="slidenum">
              <a:rPr lang="fi-FI" smtClean="0"/>
              <a:t>12</a:t>
            </a:fld>
            <a:endParaRPr lang="fi-FI"/>
          </a:p>
        </p:txBody>
      </p:sp>
    </p:spTree>
    <p:extLst>
      <p:ext uri="{BB962C8B-B14F-4D97-AF65-F5344CB8AC3E}">
        <p14:creationId xmlns:p14="http://schemas.microsoft.com/office/powerpoint/2010/main" val="3011511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Taitoharjoitus (diat 13-14) (10 min)</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Ota oppilaista jako kolmeen. Tehtävä tehdään itsenäisesti, mutta tarjolla on kolme eri tehtävää.</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Taululle laitetaan teksti oppitunneilla opituista asioista (dia 14) ja oppilaiden tehtävänä on seurata oman numeronsa ohjeita.</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Ykköset tekevät harjoituksen 1, kakkoset tekevät harjoituksen 2 ja kolmoset tekevät harjoituksen 3.</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Harjoituksen 3 tehneet voivat halutessaan esittää tuotokset ryhmälle.</a:t>
            </a:r>
          </a:p>
        </p:txBody>
      </p:sp>
      <p:sp>
        <p:nvSpPr>
          <p:cNvPr id="4" name="Dian numeron paikkamerkki 3"/>
          <p:cNvSpPr>
            <a:spLocks noGrp="1"/>
          </p:cNvSpPr>
          <p:nvPr>
            <p:ph type="sldNum" sz="quarter" idx="5"/>
          </p:nvPr>
        </p:nvSpPr>
        <p:spPr/>
        <p:txBody>
          <a:bodyPr/>
          <a:lstStyle/>
          <a:p>
            <a:fld id="{E13E6793-BEDD-4B99-B44C-3A5013BBFB64}" type="slidenum">
              <a:rPr lang="fi-FI" smtClean="0"/>
              <a:t>13</a:t>
            </a:fld>
            <a:endParaRPr lang="fi-FI"/>
          </a:p>
        </p:txBody>
      </p:sp>
    </p:spTree>
    <p:extLst>
      <p:ext uri="{BB962C8B-B14F-4D97-AF65-F5344CB8AC3E}">
        <p14:creationId xmlns:p14="http://schemas.microsoft.com/office/powerpoint/2010/main" val="701975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A3F5D-8869-ADBD-0E70-E4FCF0723EC6}"/>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F90C017-E40B-ECB0-8C06-4A54D4227C27}"/>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8EF72023-0B2C-9395-63F0-565D314654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i="0" kern="1200" dirty="0">
                <a:solidFill>
                  <a:schemeClr val="tx1"/>
                </a:solidFill>
                <a:effectLst/>
                <a:latin typeface="+mn-lt"/>
                <a:ea typeface="+mn-ea"/>
                <a:cs typeface="+mn-cs"/>
              </a:rPr>
              <a:t>Taululle laitetaan teksti oppitunneilla opituista asioista (dia 14) ja oppilaiden tehtävänä on seurata oman numeronsa ohjeita.</a:t>
            </a:r>
          </a:p>
          <a:p>
            <a:pPr lvl="0"/>
            <a:r>
              <a:rPr lang="fi-FI" sz="1200" kern="1200" dirty="0">
                <a:solidFill>
                  <a:schemeClr val="tx1"/>
                </a:solidFill>
                <a:effectLst/>
                <a:latin typeface="+mn-lt"/>
                <a:ea typeface="+mn-ea"/>
                <a:cs typeface="+mn-cs"/>
              </a:rPr>
              <a:t>(Taitoharjoitus ohjeet edellinen dia 13).</a:t>
            </a:r>
          </a:p>
        </p:txBody>
      </p:sp>
      <p:sp>
        <p:nvSpPr>
          <p:cNvPr id="4" name="Dian numeron paikkamerkki 3">
            <a:extLst>
              <a:ext uri="{FF2B5EF4-FFF2-40B4-BE49-F238E27FC236}">
                <a16:creationId xmlns:a16="http://schemas.microsoft.com/office/drawing/2014/main" id="{039AFB0E-1A85-D6E7-3ACE-34627C7489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8001D-1EAB-4236-9670-32E2B89918F9}" type="slidenum">
              <a:rPr kumimoji="0" lang="fi-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i-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6352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Lopetus ja tehtävä kotiin (dia 15) (5min)</a:t>
            </a:r>
            <a:endParaRPr lang="fi-FI"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Jaa oppilaiden vinkkilista oppilaille haluamallasi tavalla, joko paperisena tai linkkinä.</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Ohjeista oppilasta seuraavalla kerralla kokeeseen lukiessa viemään puhelin toiseen huoneeseen ja käyttämään opiskelussa </a:t>
            </a:r>
            <a:r>
              <a:rPr lang="fi-FI" sz="1200" b="0" i="0" kern="1200" dirty="0" err="1">
                <a:solidFill>
                  <a:schemeClr val="tx1"/>
                </a:solidFill>
                <a:effectLst/>
                <a:latin typeface="+mn-lt"/>
                <a:ea typeface="+mn-ea"/>
                <a:cs typeface="+mn-cs"/>
              </a:rPr>
              <a:t>pomodoro</a:t>
            </a:r>
            <a:r>
              <a:rPr lang="fi-FI" sz="1200" b="0" i="0" kern="1200" dirty="0">
                <a:solidFill>
                  <a:schemeClr val="tx1"/>
                </a:solidFill>
                <a:effectLst/>
                <a:latin typeface="+mn-lt"/>
                <a:ea typeface="+mn-ea"/>
                <a:cs typeface="+mn-cs"/>
              </a:rPr>
              <a:t>-tekniikkaa</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Lisäksi ohjeista valitsemaan yksi luku tai muistitekniikka, jota oppilas harjoittelee seuraavan viikon aikana.</a:t>
            </a:r>
          </a:p>
        </p:txBody>
      </p:sp>
      <p:sp>
        <p:nvSpPr>
          <p:cNvPr id="4" name="Dian numeron paikkamerkki 3"/>
          <p:cNvSpPr>
            <a:spLocks noGrp="1"/>
          </p:cNvSpPr>
          <p:nvPr>
            <p:ph type="sldNum" sz="quarter" idx="5"/>
          </p:nvPr>
        </p:nvSpPr>
        <p:spPr/>
        <p:txBody>
          <a:bodyPr/>
          <a:lstStyle/>
          <a:p>
            <a:fld id="{E13E6793-BEDD-4B99-B44C-3A5013BBFB64}" type="slidenum">
              <a:rPr lang="fi-FI" smtClean="0"/>
              <a:t>15</a:t>
            </a:fld>
            <a:endParaRPr lang="fi-FI"/>
          </a:p>
        </p:txBody>
      </p:sp>
    </p:spTree>
    <p:extLst>
      <p:ext uri="{BB962C8B-B14F-4D97-AF65-F5344CB8AC3E}">
        <p14:creationId xmlns:p14="http://schemas.microsoft.com/office/powerpoint/2010/main" val="3284841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4DA6E-F536-6E82-7635-4A77840C6CD5}"/>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AF8BDCEC-BAF0-E9B4-21C1-31CB0FA1F4FC}"/>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0FB523B5-87AA-EE3D-FDA8-E41DFDE198AB}"/>
              </a:ext>
            </a:extLst>
          </p:cNvPr>
          <p:cNvSpPr>
            <a:spLocks noGrp="1"/>
          </p:cNvSpPr>
          <p:nvPr>
            <p:ph type="body" idx="1"/>
          </p:nvPr>
        </p:nvSpPr>
        <p:spPr/>
        <p:txBody>
          <a:bodyPr/>
          <a:lstStyle/>
          <a:p>
            <a:endParaRPr lang="fi-FI" sz="1200" kern="1200">
              <a:solidFill>
                <a:schemeClr val="tx1"/>
              </a:solidFill>
              <a:effectLst/>
              <a:latin typeface="+mn-lt"/>
              <a:ea typeface="+mn-ea"/>
              <a:cs typeface="+mn-cs"/>
            </a:endParaRPr>
          </a:p>
        </p:txBody>
      </p:sp>
      <p:sp>
        <p:nvSpPr>
          <p:cNvPr id="4" name="Dian numeron paikkamerkki 3">
            <a:extLst>
              <a:ext uri="{FF2B5EF4-FFF2-40B4-BE49-F238E27FC236}">
                <a16:creationId xmlns:a16="http://schemas.microsoft.com/office/drawing/2014/main" id="{4B428F89-0E7C-A198-B977-FF0C4B1297B2}"/>
              </a:ext>
            </a:extLst>
          </p:cNvPr>
          <p:cNvSpPr>
            <a:spLocks noGrp="1"/>
          </p:cNvSpPr>
          <p:nvPr>
            <p:ph type="sldNum" sz="quarter" idx="5"/>
          </p:nvPr>
        </p:nvSpPr>
        <p:spPr/>
        <p:txBody>
          <a:bodyPr/>
          <a:lstStyle/>
          <a:p>
            <a:fld id="{E13E6793-BEDD-4B99-B44C-3A5013BBFB64}" type="slidenum">
              <a:rPr lang="fi-FI" smtClean="0"/>
              <a:t>16</a:t>
            </a:fld>
            <a:endParaRPr lang="fi-FI"/>
          </a:p>
        </p:txBody>
      </p:sp>
    </p:spTree>
    <p:extLst>
      <p:ext uri="{BB962C8B-B14F-4D97-AF65-F5344CB8AC3E}">
        <p14:creationId xmlns:p14="http://schemas.microsoft.com/office/powerpoint/2010/main" val="2429177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indent="-171450">
              <a:buFont typeface="Arial" panose="020B0604020202020204" pitchFamily="34" charset="0"/>
              <a:buChar char="•"/>
            </a:pPr>
            <a:r>
              <a:rPr lang="en-US" sz="1200" b="0" i="0" kern="1200" dirty="0" err="1">
                <a:solidFill>
                  <a:schemeClr val="tx1"/>
                </a:solidFill>
                <a:effectLst/>
                <a:latin typeface="+mn-lt"/>
                <a:ea typeface="+mn-ea"/>
                <a:cs typeface="+mn-cs"/>
              </a:rPr>
              <a:t>Kerää</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oppilaiden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puhelimet</a:t>
            </a:r>
            <a:r>
              <a:rPr lang="en-US" sz="1200" b="0" i="0" kern="1200" dirty="0">
                <a:solidFill>
                  <a:schemeClr val="tx1"/>
                </a:solidFill>
                <a:effectLst/>
                <a:latin typeface="+mn-lt"/>
                <a:ea typeface="+mn-ea"/>
                <a:cs typeface="+mn-cs"/>
              </a:rPr>
              <a:t>.</a:t>
            </a:r>
            <a:endParaRPr lang="fi-FI"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err="1">
                <a:solidFill>
                  <a:schemeClr val="tx1"/>
                </a:solidFill>
                <a:effectLst/>
                <a:latin typeface="+mn-lt"/>
                <a:ea typeface="+mn-ea"/>
                <a:cs typeface="+mn-cs"/>
              </a:rPr>
              <a:t>Näytä</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oppilaille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dia</a:t>
            </a:r>
            <a:r>
              <a:rPr lang="en-US" sz="1200" b="0" i="0" kern="1200" dirty="0">
                <a:solidFill>
                  <a:schemeClr val="tx1"/>
                </a:solidFill>
                <a:effectLst/>
                <a:latin typeface="+mn-lt"/>
                <a:ea typeface="+mn-ea"/>
                <a:cs typeface="+mn-cs"/>
              </a:rPr>
              <a:t> 2. </a:t>
            </a:r>
            <a:r>
              <a:rPr lang="en-US" sz="1200" b="0" i="0" kern="1200" dirty="0" err="1">
                <a:solidFill>
                  <a:schemeClr val="tx1"/>
                </a:solidFill>
                <a:effectLst/>
                <a:latin typeface="+mn-lt"/>
                <a:ea typeface="+mn-ea"/>
                <a:cs typeface="+mn-cs"/>
              </a:rPr>
              <a:t>Oppituntien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rakenne</a:t>
            </a:r>
            <a:r>
              <a:rPr lang="en-US" sz="1200" b="0" i="0" kern="1200" dirty="0">
                <a:solidFill>
                  <a:schemeClr val="tx1"/>
                </a:solidFill>
                <a:effectLst/>
                <a:latin typeface="+mn-lt"/>
                <a:ea typeface="+mn-ea"/>
                <a:cs typeface="+mn-cs"/>
              </a:rPr>
              <a:t>.</a:t>
            </a:r>
            <a:endParaRPr lang="fi-FI"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Älä ohjeista oppilaita käyttämään pöydille jaettuja tavaroita, vaan anna heidän toimia oma-aloitteisesti.</a:t>
            </a:r>
          </a:p>
        </p:txBody>
      </p:sp>
      <p:sp>
        <p:nvSpPr>
          <p:cNvPr id="4" name="Dian numeron paikkamerkki 3"/>
          <p:cNvSpPr>
            <a:spLocks noGrp="1"/>
          </p:cNvSpPr>
          <p:nvPr>
            <p:ph type="sldNum" sz="quarter" idx="5"/>
          </p:nvPr>
        </p:nvSpPr>
        <p:spPr/>
        <p:txBody>
          <a:bodyPr/>
          <a:lstStyle/>
          <a:p>
            <a:fld id="{E13E6793-BEDD-4B99-B44C-3A5013BBFB64}" type="slidenum">
              <a:rPr lang="fi-FI" smtClean="0"/>
              <a:t>2</a:t>
            </a:fld>
            <a:endParaRPr lang="fi-FI"/>
          </a:p>
        </p:txBody>
      </p:sp>
    </p:spTree>
    <p:extLst>
      <p:ext uri="{BB962C8B-B14F-4D97-AF65-F5344CB8AC3E}">
        <p14:creationId xmlns:p14="http://schemas.microsoft.com/office/powerpoint/2010/main" val="3340745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Näytä oppilaille dialta väittämiä yksi kohta kerrallaan. Ohjeista nostamaan toista värillistä paperia kyllä-vastaukseksi ja toista ei-vastaukseksi.</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Tehtävän jälkeen voitte yhdessä miettiä, miten nämä kysymykset liittyvät keskittymiseen.</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Oppilaat voivat laskea omien ei-vastausten määrän halutessaan.</a:t>
            </a:r>
          </a:p>
        </p:txBody>
      </p:sp>
      <p:sp>
        <p:nvSpPr>
          <p:cNvPr id="4" name="Slide Number Placeholder 3"/>
          <p:cNvSpPr>
            <a:spLocks noGrp="1"/>
          </p:cNvSpPr>
          <p:nvPr>
            <p:ph type="sldNum" sz="quarter" idx="5"/>
          </p:nvPr>
        </p:nvSpPr>
        <p:spPr/>
        <p:txBody>
          <a:bodyPr/>
          <a:lstStyle/>
          <a:p>
            <a:fld id="{E13E6793-BEDD-4B99-B44C-3A5013BBFB64}" type="slidenum">
              <a:rPr lang="fi-FI" smtClean="0"/>
              <a:t>3</a:t>
            </a:fld>
            <a:endParaRPr lang="fi-FI"/>
          </a:p>
        </p:txBody>
      </p:sp>
    </p:spTree>
    <p:extLst>
      <p:ext uri="{BB962C8B-B14F-4D97-AF65-F5344CB8AC3E}">
        <p14:creationId xmlns:p14="http://schemas.microsoft.com/office/powerpoint/2010/main" val="140977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Opettajan puheenvuoro dioista 4-6 keskittymisestä ja puhelimen vaikutuksesta (15 min). </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Ensimmäinen puheenvuoro on tarkoituksella suunniteltu hieman pidemmäksi, jotta oppilaat ehtivät kokeilla keskittymistä tukevia välineitä.</a:t>
            </a:r>
          </a:p>
          <a:p>
            <a:pPr lvl="0"/>
            <a:r>
              <a:rPr lang="fi-FI" sz="1200" kern="1200" dirty="0">
                <a:solidFill>
                  <a:schemeClr val="tx1"/>
                </a:solidFill>
                <a:effectLst/>
                <a:latin typeface="+mn-lt"/>
                <a:ea typeface="+mn-ea"/>
                <a:cs typeface="+mn-cs"/>
              </a:rPr>
              <a:t>Dia 4:</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Keskittyminen on tarkkaavuuden pitämistä halutussa asiassa. Silloin kiinnitetään huomiota vain toiminnan kannalta olennaisiin asioihin ja jätetään muut huomiotta. Esimerkiksi taskulampun valokeila korostaa meille halutun asian, mutta jättää ulkopuolelle muut asiat. (Ylioppilaiden terveydenhoitosäätiö [YTHS], </a:t>
            </a:r>
            <a:r>
              <a:rPr lang="fi-FI" sz="1200" b="0" i="0" kern="1200" dirty="0" err="1">
                <a:solidFill>
                  <a:schemeClr val="tx1"/>
                </a:solidFill>
                <a:effectLst/>
                <a:latin typeface="+mn-lt"/>
                <a:ea typeface="+mn-ea"/>
                <a:cs typeface="+mn-cs"/>
              </a:rPr>
              <a:t>n.d</a:t>
            </a:r>
            <a:r>
              <a:rPr lang="fi-FI" sz="1200" b="0" i="0" kern="1200" dirty="0">
                <a:solidFill>
                  <a:schemeClr val="tx1"/>
                </a:solidFill>
                <a:effectLst/>
                <a:latin typeface="+mn-lt"/>
                <a:ea typeface="+mn-ea"/>
                <a:cs typeface="+mn-cs"/>
              </a:rPr>
              <a:t>.; Paavilainen, 2016; Virta &amp; Salakari, 2018)</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Tarkkaavuutta voi suunnata tarkoituksella tai se voi siirtyä tahattomasti. Voimme päättää että kuuntelemme, kun kaveri puhuu meille. Jos ulkoa kuitenkin kuuluu kova paukahdus, suuntautuu huomiomme siihen. Ihanteellisessa tilanteessa ihminen pystyy kiinnittämään huomionsa haluamaansa asiaan ja siirtämään sitä tarvittaessa helposti. (Mielenterveystalo, </a:t>
            </a:r>
            <a:r>
              <a:rPr lang="fi-FI" sz="1200" b="0" i="0" kern="1200" dirty="0" err="1">
                <a:solidFill>
                  <a:schemeClr val="tx1"/>
                </a:solidFill>
                <a:effectLst/>
                <a:latin typeface="+mn-lt"/>
                <a:ea typeface="+mn-ea"/>
                <a:cs typeface="+mn-cs"/>
              </a:rPr>
              <a:t>n.d</a:t>
            </a:r>
            <a:r>
              <a:rPr lang="fi-FI" sz="1200" b="0" i="0" kern="1200" dirty="0">
                <a:solidFill>
                  <a:schemeClr val="tx1"/>
                </a:solidFill>
                <a:effectLst/>
                <a:latin typeface="+mn-lt"/>
                <a:ea typeface="+mn-ea"/>
                <a:cs typeface="+mn-cs"/>
              </a:rPr>
              <a:t>.; Paavilainen, 2016; Virta &amp; Salakari, 2018)</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Joillekin keskittyminen on vaikeampaa kuin toisille. On myös normaalia, että joskus keskittyminen tuntuu vaikeammalta. Keskittymiseen vaikuttavat monet asiat, kuten miten nukuin viime yönä, olenko syönyt hyvin, olenko stressaantunut, kiinnostaako asia, onko minulla murheita tai millaisessa ympäristössä olen. Pystymme siis itse vaikuttamaan myös keskittymiseemme (Mielenterveystalo, </a:t>
            </a:r>
            <a:r>
              <a:rPr lang="fi-FI" sz="1200" b="0" i="0" kern="1200" dirty="0" err="1">
                <a:solidFill>
                  <a:schemeClr val="tx1"/>
                </a:solidFill>
                <a:effectLst/>
                <a:latin typeface="+mn-lt"/>
                <a:ea typeface="+mn-ea"/>
                <a:cs typeface="+mn-cs"/>
              </a:rPr>
              <a:t>n.d</a:t>
            </a:r>
            <a:r>
              <a:rPr lang="fi-FI" sz="1200" b="0" i="0" kern="1200" dirty="0">
                <a:solidFill>
                  <a:schemeClr val="tx1"/>
                </a:solidFill>
                <a:effectLst/>
                <a:latin typeface="+mn-lt"/>
                <a:ea typeface="+mn-ea"/>
                <a:cs typeface="+mn-cs"/>
              </a:rPr>
              <a:t>.; Virta &amp; Salakari, 2018; Ylioppilaiden terveydenhoitosäätiö [YTHS], </a:t>
            </a:r>
            <a:r>
              <a:rPr lang="fi-FI" sz="1200" b="0" i="0" kern="1200" dirty="0" err="1">
                <a:solidFill>
                  <a:schemeClr val="tx1"/>
                </a:solidFill>
                <a:effectLst/>
                <a:latin typeface="+mn-lt"/>
                <a:ea typeface="+mn-ea"/>
                <a:cs typeface="+mn-cs"/>
              </a:rPr>
              <a:t>n.d</a:t>
            </a:r>
            <a:r>
              <a:rPr lang="fi-FI" sz="1200" b="0" i="0" kern="1200" dirty="0">
                <a:solidFill>
                  <a:schemeClr val="tx1"/>
                </a:solidFill>
                <a:effectLst/>
                <a:latin typeface="+mn-lt"/>
                <a:ea typeface="+mn-ea"/>
                <a:cs typeface="+mn-cs"/>
              </a:rPr>
              <a:t>.)</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Keskittyminen on taito, jota voi opetella. Ihminen ei pysty keskittymään loputtomiin, vaikka kaikki yllä olevat asiat olisivatkin hyvin. Esimerkiksi opiskellessa 10–15 minuuttia on monesti jo riittävä aika kerralla, ja sitten on hyvä pitää pieni palauttava tauko.</a:t>
            </a:r>
          </a:p>
          <a:p>
            <a:pPr lvl="0"/>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13E6793-BEDD-4B99-B44C-3A5013BBFB64}" type="slidenum">
              <a:rPr lang="fi-FI" smtClean="0"/>
              <a:t>4</a:t>
            </a:fld>
            <a:endParaRPr lang="fi-FI"/>
          </a:p>
        </p:txBody>
      </p:sp>
    </p:spTree>
    <p:extLst>
      <p:ext uri="{BB962C8B-B14F-4D97-AF65-F5344CB8AC3E}">
        <p14:creationId xmlns:p14="http://schemas.microsoft.com/office/powerpoint/2010/main" val="2912469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fi-FI" sz="1200" kern="1200" dirty="0">
                <a:solidFill>
                  <a:schemeClr val="tx1"/>
                </a:solidFill>
                <a:effectLst/>
                <a:latin typeface="+mn-lt"/>
                <a:ea typeface="+mn-ea"/>
                <a:cs typeface="+mn-cs"/>
              </a:rPr>
              <a:t>Dia 5:</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Sähköinen media voi vaikuttaa keskittymisen haasteisiin. Erityisesti nuorilla kun aivot ovat herkässä kehitysiässä. Koska keskittymistaito vasta kehittyy, voi jatkuva puhelimen käyttö vaikuttaa tähän kehitykseen. (</a:t>
            </a:r>
            <a:r>
              <a:rPr lang="fi-FI" sz="1200" b="0" i="0" kern="1200" dirty="0" err="1">
                <a:solidFill>
                  <a:schemeClr val="tx1"/>
                </a:solidFill>
                <a:effectLst/>
                <a:latin typeface="+mn-lt"/>
                <a:ea typeface="+mn-ea"/>
                <a:cs typeface="+mn-cs"/>
              </a:rPr>
              <a:t>Haidt</a:t>
            </a:r>
            <a:r>
              <a:rPr lang="fi-FI" sz="1200" b="0" i="0" kern="1200" dirty="0">
                <a:solidFill>
                  <a:schemeClr val="tx1"/>
                </a:solidFill>
                <a:effectLst/>
                <a:latin typeface="+mn-lt"/>
                <a:ea typeface="+mn-ea"/>
                <a:cs typeface="+mn-cs"/>
              </a:rPr>
              <a:t>, 2024; ADHD (aktiivisuuden ja tarkkaavuuden häiriö). Käypä hoito -suositus, 2025)</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Puhelimet, pelit ja sovellukset on luotu koukuttamaan ja aiheuttamaan riippuvuutta. Yhtiöt kilpailevat siitä, kenen ohjelma on kaikista koukuttavin, ja miten ihmiset saadaan käyttämään niitä mahdollisimman pitkiä aikoja ja palaamaan aina uudestaan. On siis ymmärrettävää, jos tuntuu siltä, että puhelin tekee mieli jatkuvasti kaivaa esille, ja siitä on vaikea irrottautua. (</a:t>
            </a:r>
            <a:r>
              <a:rPr lang="fi-FI" sz="1200" b="0" i="0" kern="1200" dirty="0" err="1">
                <a:solidFill>
                  <a:schemeClr val="tx1"/>
                </a:solidFill>
                <a:effectLst/>
                <a:latin typeface="+mn-lt"/>
                <a:ea typeface="+mn-ea"/>
                <a:cs typeface="+mn-cs"/>
              </a:rPr>
              <a:t>Haidt</a:t>
            </a:r>
            <a:r>
              <a:rPr lang="fi-FI" sz="1200" b="0" i="0" kern="1200" dirty="0">
                <a:solidFill>
                  <a:schemeClr val="tx1"/>
                </a:solidFill>
                <a:effectLst/>
                <a:latin typeface="+mn-lt"/>
                <a:ea typeface="+mn-ea"/>
                <a:cs typeface="+mn-cs"/>
              </a:rPr>
              <a:t>, 2024)</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Yksi tapa, jolla puhelimet ja sovellukset yrittävät houkutella meitä käyttämään niitä, on ilmoitukset. Kuten aiemmin sanoinkin, tarkkaavaisuutta pystyy suuntaamaan tarkoituksellisesti, mutta se saattaa myös siirtyä tahattomasti. Puhelimen viestiääni tai tärinä kääntää huomiomme meneillään olevasta asiasta puhelimeen. Vaikka taistelisimme, ja emme ottaisi puhelinta esiin, on ajatuksemme jo harhaantunut. Siksi onkin tärkeää pitää puhelimet kokonaan poissa opiskellessa tai muissa keskittymistä vaativissa tehtävissä. (</a:t>
            </a:r>
            <a:r>
              <a:rPr lang="fi-FI" sz="1200" b="0" i="0" kern="1200" dirty="0" err="1">
                <a:solidFill>
                  <a:schemeClr val="tx1"/>
                </a:solidFill>
                <a:effectLst/>
                <a:latin typeface="+mn-lt"/>
                <a:ea typeface="+mn-ea"/>
                <a:cs typeface="+mn-cs"/>
              </a:rPr>
              <a:t>Haidt</a:t>
            </a:r>
            <a:r>
              <a:rPr lang="fi-FI" sz="1200" b="0" i="0" kern="1200" dirty="0">
                <a:solidFill>
                  <a:schemeClr val="tx1"/>
                </a:solidFill>
                <a:effectLst/>
                <a:latin typeface="+mn-lt"/>
                <a:ea typeface="+mn-ea"/>
                <a:cs typeface="+mn-cs"/>
              </a:rPr>
              <a:t>, 2024; ADHD (aktiivisuuden ja tarkkaavuuden häiriö). Käypä hoito -suositus, 2025)</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Puhelimella vietetty aika vaikuttaa myös epäsuorasti keskittymiskykyyn. Ruutumedian runsas käyttö ja käyttö etenkin illalla on huomattu olevan yhteydessä nukkumisen haasteisiin. Liian vähäinen uni tai huono unen laatu taas vaikuttaa keskittymiskykyymme ja jaksamiseemme. (</a:t>
            </a:r>
            <a:r>
              <a:rPr lang="fi-FI" sz="1200" b="0" i="0" kern="1200" dirty="0" err="1">
                <a:solidFill>
                  <a:schemeClr val="tx1"/>
                </a:solidFill>
                <a:effectLst/>
                <a:latin typeface="+mn-lt"/>
                <a:ea typeface="+mn-ea"/>
                <a:cs typeface="+mn-cs"/>
              </a:rPr>
              <a:t>Haidt</a:t>
            </a:r>
            <a:r>
              <a:rPr lang="fi-FI" sz="1200" b="0" i="0" kern="1200" dirty="0">
                <a:solidFill>
                  <a:schemeClr val="tx1"/>
                </a:solidFill>
                <a:effectLst/>
                <a:latin typeface="+mn-lt"/>
                <a:ea typeface="+mn-ea"/>
                <a:cs typeface="+mn-cs"/>
              </a:rPr>
              <a:t>, 2024; ADHD (aktiivisuuden ja tarkkaavuuden häiriö). Käypä hoito -suositus, 2025)</a:t>
            </a:r>
          </a:p>
        </p:txBody>
      </p:sp>
      <p:sp>
        <p:nvSpPr>
          <p:cNvPr id="4" name="Dian numeron paikkamerkki 3"/>
          <p:cNvSpPr>
            <a:spLocks noGrp="1"/>
          </p:cNvSpPr>
          <p:nvPr>
            <p:ph type="sldNum" sz="quarter" idx="5"/>
          </p:nvPr>
        </p:nvSpPr>
        <p:spPr/>
        <p:txBody>
          <a:bodyPr/>
          <a:lstStyle/>
          <a:p>
            <a:fld id="{E13E6793-BEDD-4B99-B44C-3A5013BBFB64}" type="slidenum">
              <a:rPr lang="fi-FI" smtClean="0"/>
              <a:t>5</a:t>
            </a:fld>
            <a:endParaRPr lang="fi-FI"/>
          </a:p>
        </p:txBody>
      </p:sp>
    </p:spTree>
    <p:extLst>
      <p:ext uri="{BB962C8B-B14F-4D97-AF65-F5344CB8AC3E}">
        <p14:creationId xmlns:p14="http://schemas.microsoft.com/office/powerpoint/2010/main" val="3464892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fi-FI" sz="1200" kern="1200" dirty="0">
                <a:solidFill>
                  <a:schemeClr val="tx1"/>
                </a:solidFill>
                <a:effectLst/>
                <a:latin typeface="+mn-lt"/>
                <a:ea typeface="+mn-ea"/>
                <a:cs typeface="+mn-cs"/>
              </a:rPr>
              <a:t>Dia 6:</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Kuuntelit nyt opetusta aiheesta, joka ei ehkä ollut juuri sinun mielestäsi maailman kiinnostavinta. Mitä teit kun keskittymisesi alkoi herpaantua? Miksi teit mitä teit?</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Miksi pitkään kuuntelu sitten on vaikeaa? Koulussa opetuksen kuuntelu on yleensä aika passiivista tekemistä. Tämänlaisessa toiminnassa aivojen aktiivisuustaso laskee. Kun aktiivisuustaso laskee, keskittyminen herpaantuu. (Virta &amp; Salakari, 2018)</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Yksi tapa korjata aktiivisuustasoa on lisäämällä stimulaatiota. Hyvä tapa lisätä stimulaatiota oppitunnilla on esimerkiksi näpertää käsillä </a:t>
            </a:r>
            <a:r>
              <a:rPr lang="fi-FI" sz="1200" b="0" i="0" kern="1200" dirty="0" err="1">
                <a:solidFill>
                  <a:schemeClr val="tx1"/>
                </a:solidFill>
                <a:effectLst/>
                <a:latin typeface="+mn-lt"/>
                <a:ea typeface="+mn-ea"/>
                <a:cs typeface="+mn-cs"/>
              </a:rPr>
              <a:t>fidgettiä</a:t>
            </a:r>
            <a:r>
              <a:rPr lang="fi-FI" sz="1200" b="0" i="0" kern="1200" dirty="0">
                <a:solidFill>
                  <a:schemeClr val="tx1"/>
                </a:solidFill>
                <a:effectLst/>
                <a:latin typeface="+mn-lt"/>
                <a:ea typeface="+mn-ea"/>
                <a:cs typeface="+mn-cs"/>
              </a:rPr>
              <a:t>, sinitarraa tai stressilelua.</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Yleensä useamman asian tekeminen samaan aikaa ei ole tehokasta, eikä hyväksi aivoillemme. Joskus kuitenkin kahden erilaisen mutta helpon tekemisen yhdistäminen onnistuu. Esimerkiksi juuri kuunteleminen ja värittäminen saattavat toimia hyvin yhteen, sillä niissä on käytössä eri aistit, ja värittäminen on monille helppoa. Jos kuitenkin pohtii kovin paljon, mitä värejä käyttäisi värityskuvaansa tai esimerkiksi yrittää värittää heikommalla kädellään, ei kuuntelu ehkä enää onnistukkaan. (Paavilainen, 2016).</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Mitkään aivot eivät kuitenkaan jaksa kuunnella loputtomiin. On myös opettajien tehtävä tauottaa opetusta ja vaihdella erilaisia opetustyylejä. Näin keskittyminen pysyy kaikilla paremmin opiskeltavassa asiassa.</a:t>
            </a:r>
          </a:p>
        </p:txBody>
      </p:sp>
      <p:sp>
        <p:nvSpPr>
          <p:cNvPr id="4" name="Dian numeron paikkamerkki 3"/>
          <p:cNvSpPr>
            <a:spLocks noGrp="1"/>
          </p:cNvSpPr>
          <p:nvPr>
            <p:ph type="sldNum" sz="quarter" idx="5"/>
          </p:nvPr>
        </p:nvSpPr>
        <p:spPr/>
        <p:txBody>
          <a:bodyPr/>
          <a:lstStyle/>
          <a:p>
            <a:fld id="{E13E6793-BEDD-4B99-B44C-3A5013BBFB64}" type="slidenum">
              <a:rPr lang="fi-FI" smtClean="0"/>
              <a:t>6</a:t>
            </a:fld>
            <a:endParaRPr lang="fi-FI"/>
          </a:p>
        </p:txBody>
      </p:sp>
    </p:spTree>
    <p:extLst>
      <p:ext uri="{BB962C8B-B14F-4D97-AF65-F5344CB8AC3E}">
        <p14:creationId xmlns:p14="http://schemas.microsoft.com/office/powerpoint/2010/main" val="1408917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kern="1200" dirty="0">
                <a:solidFill>
                  <a:schemeClr val="tx1"/>
                </a:solidFill>
                <a:effectLst/>
                <a:latin typeface="+mn-lt"/>
                <a:ea typeface="+mn-ea"/>
                <a:cs typeface="+mn-cs"/>
              </a:rPr>
              <a:t>Paritehtävä (dia 7) (10 min)</a:t>
            </a:r>
            <a:endParaRPr lang="fi-FI"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Jaa luokka pareihin.</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Tee tehtävä ohjeiden mukaisesti.</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Tehtävän purku käymällä läpi parien tuotokset.</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Näytä Oppilaiden vinkkilista -PDF. (löytyy nettisivun materiaalit-osiosta)</a:t>
            </a:r>
          </a:p>
        </p:txBody>
      </p:sp>
      <p:sp>
        <p:nvSpPr>
          <p:cNvPr id="4" name="Slide Number Placeholder 3"/>
          <p:cNvSpPr>
            <a:spLocks noGrp="1"/>
          </p:cNvSpPr>
          <p:nvPr>
            <p:ph type="sldNum" sz="quarter" idx="5"/>
          </p:nvPr>
        </p:nvSpPr>
        <p:spPr/>
        <p:txBody>
          <a:bodyPr/>
          <a:lstStyle/>
          <a:p>
            <a:fld id="{E13E6793-BEDD-4B99-B44C-3A5013BBFB64}" type="slidenum">
              <a:rPr lang="fi-FI" smtClean="0"/>
              <a:t>7</a:t>
            </a:fld>
            <a:endParaRPr lang="fi-FI"/>
          </a:p>
        </p:txBody>
      </p:sp>
    </p:spTree>
    <p:extLst>
      <p:ext uri="{BB962C8B-B14F-4D97-AF65-F5344CB8AC3E}">
        <p14:creationId xmlns:p14="http://schemas.microsoft.com/office/powerpoint/2010/main" val="2631667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Mielenterveyden käsi (dia 8) (5 min)</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Muistatko vielä ensimmäisen tehtävän? Mitä enemmän vastasit kysymyksiin ei, sitä huonommat mahdollisuudet sinulla on tällä hetkellä keskittyä hyvin. Jotta keskittyminen voi onnistua on perusasioiden, eli kaikkien näiden sormissa olevien asioiden oltava kunnossa.</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Mitä useampi osa-alue puuttuu tai ei ole kunnossa, sitä vaikeampaa keskittyminen on.</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Omilla valinnoilla on merkitystä! Lähes kaikkiin näistä kohdista voimme omilla valinnoillamme vaikuttaa.</a:t>
            </a:r>
          </a:p>
          <a:p>
            <a:pPr marL="171450" indent="-171450">
              <a:buFont typeface="Arial" panose="020B0604020202020204" pitchFamily="34" charset="0"/>
              <a:buChar char="•"/>
            </a:pPr>
            <a:r>
              <a:rPr lang="fi-FI" sz="1200" b="0" i="0" kern="1200" dirty="0">
                <a:solidFill>
                  <a:schemeClr val="tx1"/>
                </a:solidFill>
                <a:effectLst/>
                <a:latin typeface="+mn-lt"/>
                <a:ea typeface="+mn-ea"/>
                <a:cs typeface="+mn-cs"/>
              </a:rPr>
              <a:t>Ruutuaikaa voi hahmottaa tämän esimerkin kautta: se on kuin sormus sormessa. Jos se on valtavan iso, se vaikuttaa myös keskittymiskykyyn.</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8001D-1EAB-4236-9670-32E2B89918F9}" type="slidenum">
              <a:rPr kumimoji="0" lang="fi-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i-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5695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Palauttava tauko (dia 9) (5 min)</a:t>
            </a:r>
          </a:p>
          <a:p>
            <a:pPr marL="171450" lvl="0" indent="-171450">
              <a:buFont typeface="Arial" panose="020B0604020202020204" pitchFamily="34" charset="0"/>
              <a:buChar char="•"/>
            </a:pPr>
            <a:r>
              <a:rPr lang="fi-FI" sz="1200" kern="1200" dirty="0">
                <a:solidFill>
                  <a:schemeClr val="tx1"/>
                </a:solidFill>
                <a:effectLst/>
                <a:latin typeface="+mn-lt"/>
                <a:ea typeface="+mn-ea"/>
                <a:cs typeface="+mn-cs"/>
              </a:rPr>
              <a:t>Pyydä luokkaa jakautumaan kolmeen eri ryhmään heidän olotilansa perusteella: väsyneet, levottomat ja he, joilla mieli harhailee. Kun luokka on jakautunut ryhmiin, näytä diasta ohjeet, miten tauko suoritetaan. </a:t>
            </a:r>
          </a:p>
          <a:p>
            <a:pPr marL="171450" lvl="0" indent="-171450">
              <a:buFont typeface="Arial" panose="020B0604020202020204" pitchFamily="34" charset="0"/>
              <a:buChar char="•"/>
            </a:pPr>
            <a:r>
              <a:rPr lang="fi-FI" sz="1200" kern="1200" dirty="0">
                <a:solidFill>
                  <a:schemeClr val="tx1"/>
                </a:solidFill>
                <a:effectLst/>
                <a:latin typeface="+mn-lt"/>
                <a:ea typeface="+mn-ea"/>
                <a:cs typeface="+mn-cs"/>
              </a:rPr>
              <a:t>Jos oppituntia on pitämässä useampi aikuinen, aikuiset jakautuvat pitämään eri taukotehtävää. </a:t>
            </a:r>
          </a:p>
          <a:p>
            <a:pPr marL="171450" lvl="0" indent="-171450">
              <a:buFont typeface="Arial" panose="020B0604020202020204" pitchFamily="34" charset="0"/>
              <a:buChar char="•"/>
            </a:pPr>
            <a:r>
              <a:rPr lang="fi-FI" sz="1200" kern="1200" dirty="0">
                <a:solidFill>
                  <a:schemeClr val="tx1"/>
                </a:solidFill>
                <a:effectLst/>
                <a:latin typeface="+mn-lt"/>
                <a:ea typeface="+mn-ea"/>
                <a:cs typeface="+mn-cs"/>
              </a:rPr>
              <a:t>Jos opettaja on yksin, ohjeista ensin ”väsynyt” ja ”levoton” ryhmä ja päästä heidät tekemään harjoitusta ja sitten ohjatusti vedä ”mieli harhailee” harjoitus.</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8001D-1EAB-4236-9670-32E2B89918F9}" type="slidenum">
              <a:rPr kumimoji="0" lang="fi-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i-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38923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F9F4EB-10C7-45EB-6482-B001F42E5BD3}"/>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237F2FB4-9796-643E-0075-CBAF9C0F06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D57AFC55-C3E6-26C7-EA8F-7862EDBC1D2B}"/>
              </a:ext>
            </a:extLst>
          </p:cNvPr>
          <p:cNvSpPr>
            <a:spLocks noGrp="1"/>
          </p:cNvSpPr>
          <p:nvPr>
            <p:ph type="dt" sz="half" idx="10"/>
          </p:nvPr>
        </p:nvSpPr>
        <p:spPr/>
        <p:txBody>
          <a:bodyPr/>
          <a:lstStyle/>
          <a:p>
            <a:fld id="{5E2F0189-BC03-8F41-A9DE-81EDBAAEA822}" type="datetimeFigureOut">
              <a:rPr lang="fi-FI" smtClean="0"/>
              <a:pPr/>
              <a:t>14.7.2026</a:t>
            </a:fld>
            <a:endParaRPr lang="fi-FI"/>
          </a:p>
        </p:txBody>
      </p:sp>
      <p:sp>
        <p:nvSpPr>
          <p:cNvPr id="5" name="Alatunnisteen paikkamerkki 4">
            <a:extLst>
              <a:ext uri="{FF2B5EF4-FFF2-40B4-BE49-F238E27FC236}">
                <a16:creationId xmlns:a16="http://schemas.microsoft.com/office/drawing/2014/main" id="{3AF4DFAB-DEB2-11C9-F078-726680DEF72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5060F9C-B865-CCEC-1D97-77A4F72D442F}"/>
              </a:ext>
            </a:extLst>
          </p:cNvPr>
          <p:cNvSpPr>
            <a:spLocks noGrp="1"/>
          </p:cNvSpPr>
          <p:nvPr>
            <p:ph type="sldNum" sz="quarter" idx="12"/>
          </p:nvPr>
        </p:nvSpPr>
        <p:spPr/>
        <p:txBody>
          <a:bodyPr/>
          <a:lstStyle/>
          <a:p>
            <a:fld id="{89EE6DA8-EF82-644E-A6CA-EB81D3B3C07E}" type="slidenum">
              <a:rPr lang="fi-FI" smtClean="0"/>
              <a:pPr/>
              <a:t>‹#›</a:t>
            </a:fld>
            <a:endParaRPr lang="fi-FI"/>
          </a:p>
        </p:txBody>
      </p:sp>
    </p:spTree>
    <p:extLst>
      <p:ext uri="{BB962C8B-B14F-4D97-AF65-F5344CB8AC3E}">
        <p14:creationId xmlns:p14="http://schemas.microsoft.com/office/powerpoint/2010/main" val="589084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8C209DF-6D50-0BB5-4308-BEB34D9870D4}"/>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CFD76F39-97A1-1138-DBA1-F5A8DFB7C7B9}"/>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F07725C-AAFB-195E-3D29-5F54F3C2F6E6}"/>
              </a:ext>
            </a:extLst>
          </p:cNvPr>
          <p:cNvSpPr>
            <a:spLocks noGrp="1"/>
          </p:cNvSpPr>
          <p:nvPr>
            <p:ph type="dt" sz="half" idx="10"/>
          </p:nvPr>
        </p:nvSpPr>
        <p:spPr/>
        <p:txBody>
          <a:bodyPr/>
          <a:lstStyle/>
          <a:p>
            <a:fld id="{5E2F0189-BC03-8F41-A9DE-81EDBAAEA822}" type="datetimeFigureOut">
              <a:rPr lang="fi-FI" smtClean="0"/>
              <a:pPr/>
              <a:t>14.7.2026</a:t>
            </a:fld>
            <a:endParaRPr lang="fi-FI"/>
          </a:p>
        </p:txBody>
      </p:sp>
      <p:sp>
        <p:nvSpPr>
          <p:cNvPr id="5" name="Alatunnisteen paikkamerkki 4">
            <a:extLst>
              <a:ext uri="{FF2B5EF4-FFF2-40B4-BE49-F238E27FC236}">
                <a16:creationId xmlns:a16="http://schemas.microsoft.com/office/drawing/2014/main" id="{F3B6DB0B-EB9D-C613-F19A-E78AC312A28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473DA3BC-B3C1-853C-CE10-84D5D4714A42}"/>
              </a:ext>
            </a:extLst>
          </p:cNvPr>
          <p:cNvSpPr>
            <a:spLocks noGrp="1"/>
          </p:cNvSpPr>
          <p:nvPr>
            <p:ph type="sldNum" sz="quarter" idx="12"/>
          </p:nvPr>
        </p:nvSpPr>
        <p:spPr/>
        <p:txBody>
          <a:bodyPr/>
          <a:lstStyle/>
          <a:p>
            <a:fld id="{89EE6DA8-EF82-644E-A6CA-EB81D3B3C07E}" type="slidenum">
              <a:rPr lang="fi-FI" smtClean="0"/>
              <a:pPr/>
              <a:t>‹#›</a:t>
            </a:fld>
            <a:endParaRPr lang="fi-FI"/>
          </a:p>
        </p:txBody>
      </p:sp>
    </p:spTree>
    <p:extLst>
      <p:ext uri="{BB962C8B-B14F-4D97-AF65-F5344CB8AC3E}">
        <p14:creationId xmlns:p14="http://schemas.microsoft.com/office/powerpoint/2010/main" val="876068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bg>
      <p:bgPr>
        <a:solidFill>
          <a:schemeClr val="accent2"/>
        </a:solidFill>
        <a:effectLst/>
      </p:bgPr>
    </p:bg>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271AE998-B9C6-7FDE-DECC-9910FDA083B1}"/>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489CB3F4-1683-1BBB-65CF-7C15620C22C0}"/>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281961D-0C78-4663-412E-27823FC62C6C}"/>
              </a:ext>
            </a:extLst>
          </p:cNvPr>
          <p:cNvSpPr>
            <a:spLocks noGrp="1"/>
          </p:cNvSpPr>
          <p:nvPr>
            <p:ph type="dt" sz="half" idx="10"/>
          </p:nvPr>
        </p:nvSpPr>
        <p:spPr/>
        <p:txBody>
          <a:bodyPr/>
          <a:lstStyle/>
          <a:p>
            <a:fld id="{5E2F0189-BC03-8F41-A9DE-81EDBAAEA822}" type="datetimeFigureOut">
              <a:rPr lang="fi-FI" smtClean="0"/>
              <a:pPr/>
              <a:t>14.7.2026</a:t>
            </a:fld>
            <a:endParaRPr lang="fi-FI"/>
          </a:p>
        </p:txBody>
      </p:sp>
      <p:sp>
        <p:nvSpPr>
          <p:cNvPr id="5" name="Alatunnisteen paikkamerkki 4">
            <a:extLst>
              <a:ext uri="{FF2B5EF4-FFF2-40B4-BE49-F238E27FC236}">
                <a16:creationId xmlns:a16="http://schemas.microsoft.com/office/drawing/2014/main" id="{FADF650F-DA76-79E9-8883-7F09DC7FA3B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C14B308-6952-23CF-25B2-8D9AAA85A357}"/>
              </a:ext>
            </a:extLst>
          </p:cNvPr>
          <p:cNvSpPr>
            <a:spLocks noGrp="1"/>
          </p:cNvSpPr>
          <p:nvPr>
            <p:ph type="sldNum" sz="quarter" idx="12"/>
          </p:nvPr>
        </p:nvSpPr>
        <p:spPr/>
        <p:txBody>
          <a:bodyPr/>
          <a:lstStyle/>
          <a:p>
            <a:fld id="{89EE6DA8-EF82-644E-A6CA-EB81D3B3C07E}" type="slidenum">
              <a:rPr lang="fi-FI" smtClean="0"/>
              <a:pPr/>
              <a:t>‹#›</a:t>
            </a:fld>
            <a:endParaRPr lang="fi-FI"/>
          </a:p>
        </p:txBody>
      </p:sp>
    </p:spTree>
    <p:extLst>
      <p:ext uri="{BB962C8B-B14F-4D97-AF65-F5344CB8AC3E}">
        <p14:creationId xmlns:p14="http://schemas.microsoft.com/office/powerpoint/2010/main" val="2764669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tsikko + teksti illman logoa">
    <p:bg>
      <p:bgPr>
        <a:solidFill>
          <a:schemeClr val="accent2"/>
        </a:solidFill>
        <a:effectLst/>
      </p:bgPr>
    </p:bg>
    <p:spTree>
      <p:nvGrpSpPr>
        <p:cNvPr id="1" name=""/>
        <p:cNvGrpSpPr/>
        <p:nvPr/>
      </p:nvGrpSpPr>
      <p:grpSpPr>
        <a:xfrm>
          <a:off x="0" y="0"/>
          <a:ext cx="0" cy="0"/>
          <a:chOff x="0" y="0"/>
          <a:chExt cx="0" cy="0"/>
        </a:xfrm>
      </p:grpSpPr>
      <p:sp>
        <p:nvSpPr>
          <p:cNvPr id="8" name="Tekstin paikkamerkki 7">
            <a:extLst>
              <a:ext uri="{FF2B5EF4-FFF2-40B4-BE49-F238E27FC236}">
                <a16:creationId xmlns:a16="http://schemas.microsoft.com/office/drawing/2014/main" id="{2FE71C9E-20FD-D2BD-4BB8-67FBA1E99577}"/>
              </a:ext>
            </a:extLst>
          </p:cNvPr>
          <p:cNvSpPr>
            <a:spLocks noGrp="1"/>
          </p:cNvSpPr>
          <p:nvPr>
            <p:ph type="body" sz="quarter" idx="13" hasCustomPrompt="1"/>
          </p:nvPr>
        </p:nvSpPr>
        <p:spPr>
          <a:xfrm>
            <a:off x="838199" y="2081349"/>
            <a:ext cx="10543904" cy="3727268"/>
          </a:xfrm>
        </p:spPr>
        <p:txBody>
          <a:bodyPr/>
          <a:lstStyle/>
          <a:p>
            <a:pPr lvl="0"/>
            <a:r>
              <a:rPr lang="fi-FI"/>
              <a:t>Lisää tähän leipäteksti</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075607AA-3336-AFA6-4B7E-181CDF367B14}"/>
              </a:ext>
            </a:extLst>
          </p:cNvPr>
          <p:cNvSpPr>
            <a:spLocks noGrp="1"/>
          </p:cNvSpPr>
          <p:nvPr>
            <p:ph type="title" hasCustomPrompt="1"/>
          </p:nvPr>
        </p:nvSpPr>
        <p:spPr>
          <a:xfrm>
            <a:off x="838199" y="452215"/>
            <a:ext cx="10543904" cy="1325563"/>
          </a:xfrm>
        </p:spPr>
        <p:txBody>
          <a:bodyPr>
            <a:normAutofit/>
          </a:bodyPr>
          <a:lstStyle>
            <a:lvl1pPr>
              <a:defRPr sz="4400">
                <a:solidFill>
                  <a:schemeClr val="tx2"/>
                </a:solidFill>
              </a:defRPr>
            </a:lvl1pPr>
          </a:lstStyle>
          <a:p>
            <a:r>
              <a:rPr lang="fi-FI"/>
              <a:t>Lisää tähän otsikko</a:t>
            </a:r>
          </a:p>
        </p:txBody>
      </p:sp>
      <p:sp>
        <p:nvSpPr>
          <p:cNvPr id="4" name="Päivämäärän paikkamerkki 3">
            <a:extLst>
              <a:ext uri="{FF2B5EF4-FFF2-40B4-BE49-F238E27FC236}">
                <a16:creationId xmlns:a16="http://schemas.microsoft.com/office/drawing/2014/main" id="{7CA67A47-9313-4ED5-2E45-76FBBCE0D519}"/>
              </a:ext>
            </a:extLst>
          </p:cNvPr>
          <p:cNvSpPr>
            <a:spLocks noGrp="1"/>
          </p:cNvSpPr>
          <p:nvPr>
            <p:ph type="dt" sz="half" idx="10"/>
          </p:nvPr>
        </p:nvSpPr>
        <p:spPr>
          <a:xfrm>
            <a:off x="2537920" y="6400318"/>
            <a:ext cx="831980" cy="228600"/>
          </a:xfrm>
        </p:spPr>
        <p:txBody>
          <a:bodyPr/>
          <a:lstStyle/>
          <a:p>
            <a:fld id="{5E2F0189-BC03-8F41-A9DE-81EDBAAEA822}" type="datetimeFigureOut">
              <a:rPr lang="fi-FI" smtClean="0"/>
              <a:t>14.7.2026</a:t>
            </a:fld>
            <a:endParaRPr lang="fi-FI"/>
          </a:p>
        </p:txBody>
      </p:sp>
      <p:sp>
        <p:nvSpPr>
          <p:cNvPr id="5" name="Alatunnisteen paikkamerkki 4">
            <a:extLst>
              <a:ext uri="{FF2B5EF4-FFF2-40B4-BE49-F238E27FC236}">
                <a16:creationId xmlns:a16="http://schemas.microsoft.com/office/drawing/2014/main" id="{E2843158-2AA5-1068-90B4-ED9CA4079F4A}"/>
              </a:ext>
            </a:extLst>
          </p:cNvPr>
          <p:cNvSpPr>
            <a:spLocks noGrp="1"/>
          </p:cNvSpPr>
          <p:nvPr>
            <p:ph type="ftr" sz="quarter" idx="11"/>
          </p:nvPr>
        </p:nvSpPr>
        <p:spPr>
          <a:xfrm>
            <a:off x="3967060" y="6400318"/>
            <a:ext cx="1946852" cy="228600"/>
          </a:xfrm>
        </p:spPr>
        <p:txBody>
          <a:bodyPr/>
          <a:lstStyle/>
          <a:p>
            <a:endParaRPr lang="fi-FI"/>
          </a:p>
        </p:txBody>
      </p:sp>
      <p:sp>
        <p:nvSpPr>
          <p:cNvPr id="6" name="Dian numeron paikkamerkki 5">
            <a:extLst>
              <a:ext uri="{FF2B5EF4-FFF2-40B4-BE49-F238E27FC236}">
                <a16:creationId xmlns:a16="http://schemas.microsoft.com/office/drawing/2014/main" id="{089B6C79-4301-7A73-105E-D5C4798095D3}"/>
              </a:ext>
            </a:extLst>
          </p:cNvPr>
          <p:cNvSpPr>
            <a:spLocks noGrp="1"/>
          </p:cNvSpPr>
          <p:nvPr>
            <p:ph type="sldNum" sz="quarter" idx="12"/>
          </p:nvPr>
        </p:nvSpPr>
        <p:spPr>
          <a:xfrm>
            <a:off x="3453876" y="6400318"/>
            <a:ext cx="429208" cy="228600"/>
          </a:xfrm>
        </p:spPr>
        <p:txBody>
          <a:bodyPr/>
          <a:lstStyle/>
          <a:p>
            <a:fld id="{89EE6DA8-EF82-644E-A6CA-EB81D3B3C07E}" type="slidenum">
              <a:rPr lang="fi-FI" smtClean="0"/>
              <a:t>‹#›</a:t>
            </a:fld>
            <a:endParaRPr lang="fi-FI"/>
          </a:p>
        </p:txBody>
      </p:sp>
    </p:spTree>
    <p:extLst>
      <p:ext uri="{BB962C8B-B14F-4D97-AF65-F5344CB8AC3E}">
        <p14:creationId xmlns:p14="http://schemas.microsoft.com/office/powerpoint/2010/main" val="3426897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270578-6919-8BDA-5534-F169B23F84A0}"/>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BA069DDD-7425-F0B5-7B91-1EE892E6AA04}"/>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621B1A7-CD36-D403-8DAB-AF0669A3BB7F}"/>
              </a:ext>
            </a:extLst>
          </p:cNvPr>
          <p:cNvSpPr>
            <a:spLocks noGrp="1"/>
          </p:cNvSpPr>
          <p:nvPr>
            <p:ph type="dt" sz="half" idx="10"/>
          </p:nvPr>
        </p:nvSpPr>
        <p:spPr/>
        <p:txBody>
          <a:bodyPr/>
          <a:lstStyle/>
          <a:p>
            <a:fld id="{5E2F0189-BC03-8F41-A9DE-81EDBAAEA822}" type="datetimeFigureOut">
              <a:rPr lang="fi-FI" smtClean="0"/>
              <a:pPr/>
              <a:t>14.7.2026</a:t>
            </a:fld>
            <a:endParaRPr lang="fi-FI"/>
          </a:p>
        </p:txBody>
      </p:sp>
      <p:sp>
        <p:nvSpPr>
          <p:cNvPr id="5" name="Alatunnisteen paikkamerkki 4">
            <a:extLst>
              <a:ext uri="{FF2B5EF4-FFF2-40B4-BE49-F238E27FC236}">
                <a16:creationId xmlns:a16="http://schemas.microsoft.com/office/drawing/2014/main" id="{508A1217-8ECE-3875-EE84-31EF15EE90C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41C46E48-92FB-A258-60EC-656BFC04BB20}"/>
              </a:ext>
            </a:extLst>
          </p:cNvPr>
          <p:cNvSpPr>
            <a:spLocks noGrp="1"/>
          </p:cNvSpPr>
          <p:nvPr>
            <p:ph type="sldNum" sz="quarter" idx="12"/>
          </p:nvPr>
        </p:nvSpPr>
        <p:spPr/>
        <p:txBody>
          <a:bodyPr/>
          <a:lstStyle/>
          <a:p>
            <a:fld id="{89EE6DA8-EF82-644E-A6CA-EB81D3B3C07E}" type="slidenum">
              <a:rPr lang="fi-FI" smtClean="0"/>
              <a:pPr/>
              <a:t>‹#›</a:t>
            </a:fld>
            <a:endParaRPr lang="fi-FI"/>
          </a:p>
        </p:txBody>
      </p:sp>
    </p:spTree>
    <p:extLst>
      <p:ext uri="{BB962C8B-B14F-4D97-AF65-F5344CB8AC3E}">
        <p14:creationId xmlns:p14="http://schemas.microsoft.com/office/powerpoint/2010/main" val="4287137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CB3F22-5CB9-FBA0-04B7-1158E6FCAA6E}"/>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7FD3D7F8-050F-A8B3-EFC8-897CBBE332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68D9B96F-6520-22BD-F9D1-C33D69A829BB}"/>
              </a:ext>
            </a:extLst>
          </p:cNvPr>
          <p:cNvSpPr>
            <a:spLocks noGrp="1"/>
          </p:cNvSpPr>
          <p:nvPr>
            <p:ph type="dt" sz="half" idx="10"/>
          </p:nvPr>
        </p:nvSpPr>
        <p:spPr/>
        <p:txBody>
          <a:bodyPr/>
          <a:lstStyle/>
          <a:p>
            <a:fld id="{5E2F0189-BC03-8F41-A9DE-81EDBAAEA822}" type="datetimeFigureOut">
              <a:rPr lang="fi-FI" smtClean="0"/>
              <a:pPr/>
              <a:t>14.7.2026</a:t>
            </a:fld>
            <a:endParaRPr lang="fi-FI"/>
          </a:p>
        </p:txBody>
      </p:sp>
      <p:sp>
        <p:nvSpPr>
          <p:cNvPr id="5" name="Alatunnisteen paikkamerkki 4">
            <a:extLst>
              <a:ext uri="{FF2B5EF4-FFF2-40B4-BE49-F238E27FC236}">
                <a16:creationId xmlns:a16="http://schemas.microsoft.com/office/drawing/2014/main" id="{63386A07-6AD7-56FA-C92C-8FE68A3C015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56A018B-97F5-5EA1-B36F-3995A837DF0C}"/>
              </a:ext>
            </a:extLst>
          </p:cNvPr>
          <p:cNvSpPr>
            <a:spLocks noGrp="1"/>
          </p:cNvSpPr>
          <p:nvPr>
            <p:ph type="sldNum" sz="quarter" idx="12"/>
          </p:nvPr>
        </p:nvSpPr>
        <p:spPr/>
        <p:txBody>
          <a:bodyPr/>
          <a:lstStyle/>
          <a:p>
            <a:fld id="{89EE6DA8-EF82-644E-A6CA-EB81D3B3C07E}" type="slidenum">
              <a:rPr lang="fi-FI" smtClean="0"/>
              <a:pPr/>
              <a:t>‹#›</a:t>
            </a:fld>
            <a:endParaRPr lang="fi-FI"/>
          </a:p>
        </p:txBody>
      </p:sp>
    </p:spTree>
    <p:extLst>
      <p:ext uri="{BB962C8B-B14F-4D97-AF65-F5344CB8AC3E}">
        <p14:creationId xmlns:p14="http://schemas.microsoft.com/office/powerpoint/2010/main" val="222665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6CF985A-A5DB-482E-E683-8E65225EA1C4}"/>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75039A9-370C-2C75-FAE2-A1A507109E7F}"/>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617DC35D-4172-A93E-F0EB-725A667EC37B}"/>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73D18304-2979-3FB5-BB27-BAE2F3A5FD18}"/>
              </a:ext>
            </a:extLst>
          </p:cNvPr>
          <p:cNvSpPr>
            <a:spLocks noGrp="1"/>
          </p:cNvSpPr>
          <p:nvPr>
            <p:ph type="dt" sz="half" idx="10"/>
          </p:nvPr>
        </p:nvSpPr>
        <p:spPr/>
        <p:txBody>
          <a:bodyPr/>
          <a:lstStyle/>
          <a:p>
            <a:fld id="{5E2F0189-BC03-8F41-A9DE-81EDBAAEA822}" type="datetimeFigureOut">
              <a:rPr lang="fi-FI" smtClean="0"/>
              <a:pPr/>
              <a:t>14.7.2026</a:t>
            </a:fld>
            <a:endParaRPr lang="fi-FI"/>
          </a:p>
        </p:txBody>
      </p:sp>
      <p:sp>
        <p:nvSpPr>
          <p:cNvPr id="6" name="Alatunnisteen paikkamerkki 5">
            <a:extLst>
              <a:ext uri="{FF2B5EF4-FFF2-40B4-BE49-F238E27FC236}">
                <a16:creationId xmlns:a16="http://schemas.microsoft.com/office/drawing/2014/main" id="{353FFBBD-E9E3-C3A0-248F-277261F7C9F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7018A8B-6E59-32E2-6EA6-A123617BA64F}"/>
              </a:ext>
            </a:extLst>
          </p:cNvPr>
          <p:cNvSpPr>
            <a:spLocks noGrp="1"/>
          </p:cNvSpPr>
          <p:nvPr>
            <p:ph type="sldNum" sz="quarter" idx="12"/>
          </p:nvPr>
        </p:nvSpPr>
        <p:spPr/>
        <p:txBody>
          <a:bodyPr/>
          <a:lstStyle/>
          <a:p>
            <a:fld id="{89EE6DA8-EF82-644E-A6CA-EB81D3B3C07E}" type="slidenum">
              <a:rPr lang="fi-FI" smtClean="0"/>
              <a:pPr/>
              <a:t>‹#›</a:t>
            </a:fld>
            <a:endParaRPr lang="fi-FI"/>
          </a:p>
        </p:txBody>
      </p:sp>
    </p:spTree>
    <p:extLst>
      <p:ext uri="{BB962C8B-B14F-4D97-AF65-F5344CB8AC3E}">
        <p14:creationId xmlns:p14="http://schemas.microsoft.com/office/powerpoint/2010/main" val="2238033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A68FFF6-AAFC-F8B2-2247-209C3ED29363}"/>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235D82F8-10EB-D5CF-C261-B1CFABF053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D8A145DF-0A9C-3044-ACF9-32B4FE0776D9}"/>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BD393974-42E1-3EE9-FFE7-CE8413D265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9412A9B2-D3E1-836E-55E0-A2852AD76894}"/>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A5FD94B1-8DF5-5E11-3045-1CFEA0C967A8}"/>
              </a:ext>
            </a:extLst>
          </p:cNvPr>
          <p:cNvSpPr>
            <a:spLocks noGrp="1"/>
          </p:cNvSpPr>
          <p:nvPr>
            <p:ph type="dt" sz="half" idx="10"/>
          </p:nvPr>
        </p:nvSpPr>
        <p:spPr/>
        <p:txBody>
          <a:bodyPr/>
          <a:lstStyle/>
          <a:p>
            <a:fld id="{5E2F0189-BC03-8F41-A9DE-81EDBAAEA822}" type="datetimeFigureOut">
              <a:rPr lang="fi-FI" smtClean="0"/>
              <a:pPr/>
              <a:t>14.7.2026</a:t>
            </a:fld>
            <a:endParaRPr lang="fi-FI"/>
          </a:p>
        </p:txBody>
      </p:sp>
      <p:sp>
        <p:nvSpPr>
          <p:cNvPr id="8" name="Alatunnisteen paikkamerkki 7">
            <a:extLst>
              <a:ext uri="{FF2B5EF4-FFF2-40B4-BE49-F238E27FC236}">
                <a16:creationId xmlns:a16="http://schemas.microsoft.com/office/drawing/2014/main" id="{504D4ACC-ED4C-F054-44C9-C2460073E506}"/>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BB0A856D-20BD-EA74-DC4A-4198A111AB75}"/>
              </a:ext>
            </a:extLst>
          </p:cNvPr>
          <p:cNvSpPr>
            <a:spLocks noGrp="1"/>
          </p:cNvSpPr>
          <p:nvPr>
            <p:ph type="sldNum" sz="quarter" idx="12"/>
          </p:nvPr>
        </p:nvSpPr>
        <p:spPr/>
        <p:txBody>
          <a:bodyPr/>
          <a:lstStyle/>
          <a:p>
            <a:fld id="{89EE6DA8-EF82-644E-A6CA-EB81D3B3C07E}" type="slidenum">
              <a:rPr lang="fi-FI" smtClean="0"/>
              <a:pPr/>
              <a:t>‹#›</a:t>
            </a:fld>
            <a:endParaRPr lang="fi-FI"/>
          </a:p>
        </p:txBody>
      </p:sp>
    </p:spTree>
    <p:extLst>
      <p:ext uri="{BB962C8B-B14F-4D97-AF65-F5344CB8AC3E}">
        <p14:creationId xmlns:p14="http://schemas.microsoft.com/office/powerpoint/2010/main" val="3496101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12203B6-2EC6-0141-374D-5E990C8057A2}"/>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34005345-8007-E9EE-6790-B380CD5C44E0}"/>
              </a:ext>
            </a:extLst>
          </p:cNvPr>
          <p:cNvSpPr>
            <a:spLocks noGrp="1"/>
          </p:cNvSpPr>
          <p:nvPr>
            <p:ph type="dt" sz="half" idx="10"/>
          </p:nvPr>
        </p:nvSpPr>
        <p:spPr/>
        <p:txBody>
          <a:bodyPr/>
          <a:lstStyle/>
          <a:p>
            <a:fld id="{5E2F0189-BC03-8F41-A9DE-81EDBAAEA822}" type="datetimeFigureOut">
              <a:rPr lang="fi-FI" smtClean="0"/>
              <a:pPr/>
              <a:t>14.7.2026</a:t>
            </a:fld>
            <a:endParaRPr lang="fi-FI"/>
          </a:p>
        </p:txBody>
      </p:sp>
      <p:sp>
        <p:nvSpPr>
          <p:cNvPr id="4" name="Alatunnisteen paikkamerkki 3">
            <a:extLst>
              <a:ext uri="{FF2B5EF4-FFF2-40B4-BE49-F238E27FC236}">
                <a16:creationId xmlns:a16="http://schemas.microsoft.com/office/drawing/2014/main" id="{35DC7884-8C52-FF35-EB13-3239BFA8B217}"/>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F6C5322E-FBE8-7598-BCD0-F2800718E24A}"/>
              </a:ext>
            </a:extLst>
          </p:cNvPr>
          <p:cNvSpPr>
            <a:spLocks noGrp="1"/>
          </p:cNvSpPr>
          <p:nvPr>
            <p:ph type="sldNum" sz="quarter" idx="12"/>
          </p:nvPr>
        </p:nvSpPr>
        <p:spPr/>
        <p:txBody>
          <a:bodyPr/>
          <a:lstStyle/>
          <a:p>
            <a:fld id="{89EE6DA8-EF82-644E-A6CA-EB81D3B3C07E}" type="slidenum">
              <a:rPr lang="fi-FI" smtClean="0"/>
              <a:pPr/>
              <a:t>‹#›</a:t>
            </a:fld>
            <a:endParaRPr lang="fi-FI"/>
          </a:p>
        </p:txBody>
      </p:sp>
    </p:spTree>
    <p:extLst>
      <p:ext uri="{BB962C8B-B14F-4D97-AF65-F5344CB8AC3E}">
        <p14:creationId xmlns:p14="http://schemas.microsoft.com/office/powerpoint/2010/main" val="1247873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bg>
      <p:bgPr>
        <a:solidFill>
          <a:schemeClr val="accent2"/>
        </a:solidFill>
        <a:effectLst/>
      </p:bgPr>
    </p:bg>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56615184-AA79-2377-5EDC-FA57679C56D9}"/>
              </a:ext>
            </a:extLst>
          </p:cNvPr>
          <p:cNvSpPr>
            <a:spLocks noGrp="1"/>
          </p:cNvSpPr>
          <p:nvPr>
            <p:ph type="dt" sz="half" idx="10"/>
          </p:nvPr>
        </p:nvSpPr>
        <p:spPr/>
        <p:txBody>
          <a:bodyPr/>
          <a:lstStyle/>
          <a:p>
            <a:fld id="{5E2F0189-BC03-8F41-A9DE-81EDBAAEA822}" type="datetimeFigureOut">
              <a:rPr lang="fi-FI" smtClean="0"/>
              <a:t>14.7.2026</a:t>
            </a:fld>
            <a:endParaRPr lang="fi-FI"/>
          </a:p>
        </p:txBody>
      </p:sp>
      <p:sp>
        <p:nvSpPr>
          <p:cNvPr id="3" name="Alatunnisteen paikkamerkki 2">
            <a:extLst>
              <a:ext uri="{FF2B5EF4-FFF2-40B4-BE49-F238E27FC236}">
                <a16:creationId xmlns:a16="http://schemas.microsoft.com/office/drawing/2014/main" id="{A9C57B12-13B0-8324-2354-CAE4C06ADBEB}"/>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82CC3843-85CE-E7C0-93FA-837A32CEC9CA}"/>
              </a:ext>
            </a:extLst>
          </p:cNvPr>
          <p:cNvSpPr>
            <a:spLocks noGrp="1"/>
          </p:cNvSpPr>
          <p:nvPr>
            <p:ph type="sldNum" sz="quarter" idx="12"/>
          </p:nvPr>
        </p:nvSpPr>
        <p:spPr/>
        <p:txBody>
          <a:bodyPr/>
          <a:lstStyle/>
          <a:p>
            <a:fld id="{89EE6DA8-EF82-644E-A6CA-EB81D3B3C07E}" type="slidenum">
              <a:rPr lang="fi-FI" smtClean="0"/>
              <a:t>‹#›</a:t>
            </a:fld>
            <a:endParaRPr lang="fi-FI"/>
          </a:p>
        </p:txBody>
      </p:sp>
    </p:spTree>
    <p:extLst>
      <p:ext uri="{BB962C8B-B14F-4D97-AF65-F5344CB8AC3E}">
        <p14:creationId xmlns:p14="http://schemas.microsoft.com/office/powerpoint/2010/main" val="210798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1B12C12-6885-6EDC-266D-361F46B59471}"/>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2E5D2D21-5204-5F7D-7631-981AC48E73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85084197-2469-DE3A-71F0-134EF33C14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5189F395-19C3-07EF-A045-039C09198116}"/>
              </a:ext>
            </a:extLst>
          </p:cNvPr>
          <p:cNvSpPr>
            <a:spLocks noGrp="1"/>
          </p:cNvSpPr>
          <p:nvPr>
            <p:ph type="dt" sz="half" idx="10"/>
          </p:nvPr>
        </p:nvSpPr>
        <p:spPr/>
        <p:txBody>
          <a:bodyPr/>
          <a:lstStyle/>
          <a:p>
            <a:fld id="{5E2F0189-BC03-8F41-A9DE-81EDBAAEA822}" type="datetimeFigureOut">
              <a:rPr lang="fi-FI" smtClean="0"/>
              <a:pPr/>
              <a:t>14.7.2026</a:t>
            </a:fld>
            <a:endParaRPr lang="fi-FI"/>
          </a:p>
        </p:txBody>
      </p:sp>
      <p:sp>
        <p:nvSpPr>
          <p:cNvPr id="6" name="Alatunnisteen paikkamerkki 5">
            <a:extLst>
              <a:ext uri="{FF2B5EF4-FFF2-40B4-BE49-F238E27FC236}">
                <a16:creationId xmlns:a16="http://schemas.microsoft.com/office/drawing/2014/main" id="{353BB9CF-BD8A-67FE-226E-DC9B5AEF66D2}"/>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963EC5F5-A321-A92A-631F-18EC1AA2DA36}"/>
              </a:ext>
            </a:extLst>
          </p:cNvPr>
          <p:cNvSpPr>
            <a:spLocks noGrp="1"/>
          </p:cNvSpPr>
          <p:nvPr>
            <p:ph type="sldNum" sz="quarter" idx="12"/>
          </p:nvPr>
        </p:nvSpPr>
        <p:spPr/>
        <p:txBody>
          <a:bodyPr/>
          <a:lstStyle/>
          <a:p>
            <a:fld id="{89EE6DA8-EF82-644E-A6CA-EB81D3B3C07E}" type="slidenum">
              <a:rPr lang="fi-FI" smtClean="0"/>
              <a:pPr/>
              <a:t>‹#›</a:t>
            </a:fld>
            <a:endParaRPr lang="fi-FI"/>
          </a:p>
        </p:txBody>
      </p:sp>
    </p:spTree>
    <p:extLst>
      <p:ext uri="{BB962C8B-B14F-4D97-AF65-F5344CB8AC3E}">
        <p14:creationId xmlns:p14="http://schemas.microsoft.com/office/powerpoint/2010/main" val="4266696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ADC1C7B-4956-3F2B-C330-80089E934410}"/>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AFE6433D-B224-4F0B-F5CF-2ECA4D1C06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4" name="Tekstin paikkamerkki 3">
            <a:extLst>
              <a:ext uri="{FF2B5EF4-FFF2-40B4-BE49-F238E27FC236}">
                <a16:creationId xmlns:a16="http://schemas.microsoft.com/office/drawing/2014/main" id="{05352632-C6BE-5B58-9A6E-C3CF843A7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7654B5AD-B8B8-91C0-A9DB-095B1DBC86B5}"/>
              </a:ext>
            </a:extLst>
          </p:cNvPr>
          <p:cNvSpPr>
            <a:spLocks noGrp="1"/>
          </p:cNvSpPr>
          <p:nvPr>
            <p:ph type="dt" sz="half" idx="10"/>
          </p:nvPr>
        </p:nvSpPr>
        <p:spPr/>
        <p:txBody>
          <a:bodyPr/>
          <a:lstStyle/>
          <a:p>
            <a:fld id="{5E2F0189-BC03-8F41-A9DE-81EDBAAEA822}" type="datetimeFigureOut">
              <a:rPr lang="fi-FI" smtClean="0"/>
              <a:pPr/>
              <a:t>14.7.2026</a:t>
            </a:fld>
            <a:endParaRPr lang="fi-FI"/>
          </a:p>
        </p:txBody>
      </p:sp>
      <p:sp>
        <p:nvSpPr>
          <p:cNvPr id="6" name="Alatunnisteen paikkamerkki 5">
            <a:extLst>
              <a:ext uri="{FF2B5EF4-FFF2-40B4-BE49-F238E27FC236}">
                <a16:creationId xmlns:a16="http://schemas.microsoft.com/office/drawing/2014/main" id="{8DA07FF8-AE72-53CC-B197-A708FF5E1C4E}"/>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5AC38D1C-0622-8348-A6E1-85887FA93365}"/>
              </a:ext>
            </a:extLst>
          </p:cNvPr>
          <p:cNvSpPr>
            <a:spLocks noGrp="1"/>
          </p:cNvSpPr>
          <p:nvPr>
            <p:ph type="sldNum" sz="quarter" idx="12"/>
          </p:nvPr>
        </p:nvSpPr>
        <p:spPr/>
        <p:txBody>
          <a:bodyPr/>
          <a:lstStyle/>
          <a:p>
            <a:fld id="{89EE6DA8-EF82-644E-A6CA-EB81D3B3C07E}" type="slidenum">
              <a:rPr lang="fi-FI" smtClean="0"/>
              <a:pPr/>
              <a:t>‹#›</a:t>
            </a:fld>
            <a:endParaRPr lang="fi-FI"/>
          </a:p>
        </p:txBody>
      </p:sp>
    </p:spTree>
    <p:extLst>
      <p:ext uri="{BB962C8B-B14F-4D97-AF65-F5344CB8AC3E}">
        <p14:creationId xmlns:p14="http://schemas.microsoft.com/office/powerpoint/2010/main" val="124668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AB097414-5C5D-0AA6-3199-BFA819DA27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1380D2E3-777E-9D97-D3A3-700075BEBD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EA9387A-8670-1D91-E170-0C484CFD71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2F0189-BC03-8F41-A9DE-81EDBAAEA822}" type="datetimeFigureOut">
              <a:rPr lang="fi-FI" smtClean="0"/>
              <a:pPr/>
              <a:t>14.7.2026</a:t>
            </a:fld>
            <a:endParaRPr lang="fi-FI"/>
          </a:p>
        </p:txBody>
      </p:sp>
      <p:sp>
        <p:nvSpPr>
          <p:cNvPr id="5" name="Alatunnisteen paikkamerkki 4">
            <a:extLst>
              <a:ext uri="{FF2B5EF4-FFF2-40B4-BE49-F238E27FC236}">
                <a16:creationId xmlns:a16="http://schemas.microsoft.com/office/drawing/2014/main" id="{A1D9DD21-2275-CF59-807A-52C79DE38A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866BE498-2772-43BB-729C-C279DC8899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EE6DA8-EF82-644E-A6CA-EB81D3B3C07E}" type="slidenum">
              <a:rPr lang="fi-FI" smtClean="0"/>
              <a:pPr/>
              <a:t>‹#›</a:t>
            </a:fld>
            <a:endParaRPr lang="fi-FI"/>
          </a:p>
        </p:txBody>
      </p:sp>
    </p:spTree>
    <p:extLst>
      <p:ext uri="{BB962C8B-B14F-4D97-AF65-F5344CB8AC3E}">
        <p14:creationId xmlns:p14="http://schemas.microsoft.com/office/powerpoint/2010/main" val="186880266"/>
      </p:ext>
    </p:extLst>
  </p:cSld>
  <p:clrMap bg1="dk1" tx1="lt1" bg2="dk2" tx2="lt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2.sv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mielenterveystalo.fi/fi/omahoito/nuorten-keskittymisvaikeuksien-omahoito-ohjelma" TargetMode="External"/><Relationship Id="rId2" Type="http://schemas.openxmlformats.org/officeDocument/2006/relationships/hyperlink" Target="https://www.yths.fi/terveystieto/mielenterveys/keskittyminen/"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 Id="rId9" Type="http://schemas.openxmlformats.org/officeDocument/2006/relationships/image" Target="../media/image8.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57000">
              <a:schemeClr val="accent5"/>
            </a:gs>
            <a:gs pos="100000">
              <a:schemeClr val="accent3"/>
            </a:gs>
          </a:gsLst>
          <a:lin ang="7200000" scaled="0"/>
        </a:gra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40CCD2-0A67-28D1-1B93-0D0507852333}"/>
              </a:ext>
            </a:extLst>
          </p:cNvPr>
          <p:cNvSpPr>
            <a:spLocks noGrp="1"/>
          </p:cNvSpPr>
          <p:nvPr>
            <p:ph type="ctrTitle"/>
          </p:nvPr>
        </p:nvSpPr>
        <p:spPr>
          <a:xfrm>
            <a:off x="2424541" y="1878037"/>
            <a:ext cx="7351776" cy="3067321"/>
          </a:xfrm>
        </p:spPr>
        <p:txBody>
          <a:bodyPr anchor="b">
            <a:noAutofit/>
          </a:bodyPr>
          <a:lstStyle/>
          <a:p>
            <a:r>
              <a:rPr lang="fi-FI" sz="7200" b="1" dirty="0">
                <a:latin typeface="Alegreya"/>
              </a:rPr>
              <a:t>Keskittymistaidot</a:t>
            </a:r>
            <a:r>
              <a:rPr lang="fi-FI" dirty="0">
                <a:latin typeface="Alegreya"/>
              </a:rPr>
              <a:t>-oppitunti</a:t>
            </a:r>
            <a:br>
              <a:rPr lang="fi-FI" dirty="0">
                <a:latin typeface="Alegreya"/>
              </a:rPr>
            </a:br>
            <a:endParaRPr lang="fi-FI" dirty="0">
              <a:latin typeface="Alegreya" pitchFamily="2" charset="0"/>
            </a:endParaRPr>
          </a:p>
        </p:txBody>
      </p:sp>
      <p:pic>
        <p:nvPicPr>
          <p:cNvPr id="5" name="Graphic 13">
            <a:extLst>
              <a:ext uri="{FF2B5EF4-FFF2-40B4-BE49-F238E27FC236}">
                <a16:creationId xmlns:a16="http://schemas.microsoft.com/office/drawing/2014/main" id="{FEFD9399-8101-3088-131D-050B311EBEA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11151" y="5899190"/>
            <a:ext cx="3380133" cy="656573"/>
          </a:xfrm>
          <a:prstGeom prst="rect">
            <a:avLst/>
          </a:prstGeom>
        </p:spPr>
      </p:pic>
    </p:spTree>
    <p:extLst>
      <p:ext uri="{BB962C8B-B14F-4D97-AF65-F5344CB8AC3E}">
        <p14:creationId xmlns:p14="http://schemas.microsoft.com/office/powerpoint/2010/main" val="273159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61D4A090-7E57-251A-0DCD-8DECA3D94661}"/>
              </a:ext>
            </a:extLst>
          </p:cNvPr>
          <p:cNvSpPr>
            <a:spLocks noGrp="1"/>
          </p:cNvSpPr>
          <p:nvPr>
            <p:ph type="body" sz="quarter" idx="13"/>
          </p:nvPr>
        </p:nvSpPr>
        <p:spPr>
          <a:xfrm>
            <a:off x="824048" y="1710522"/>
            <a:ext cx="10543904" cy="4972033"/>
          </a:xfrm>
        </p:spPr>
        <p:txBody>
          <a:bodyPr vert="horz" lIns="91440" tIns="45720" rIns="91440" bIns="45720" rtlCol="0" anchor="t">
            <a:noAutofit/>
          </a:bodyPr>
          <a:lstStyle/>
          <a:p>
            <a:pPr marL="392430" indent="-342900">
              <a:lnSpc>
                <a:spcPct val="150000"/>
              </a:lnSpc>
            </a:pPr>
            <a:r>
              <a:rPr lang="fi-FI" dirty="0"/>
              <a:t>Tehokas oppiminen:</a:t>
            </a:r>
          </a:p>
          <a:p>
            <a:pPr marL="392430" indent="-342900">
              <a:lnSpc>
                <a:spcPct val="150000"/>
              </a:lnSpc>
            </a:pPr>
            <a:endParaRPr lang="fi-FI" dirty="0"/>
          </a:p>
          <a:p>
            <a:pPr marL="392430" indent="-342900">
              <a:lnSpc>
                <a:spcPct val="150000"/>
              </a:lnSpc>
            </a:pPr>
            <a:r>
              <a:rPr lang="fi-FI" dirty="0"/>
              <a:t>Kertaaminen on tärkeää.</a:t>
            </a:r>
          </a:p>
          <a:p>
            <a:pPr marL="392430" indent="-342900">
              <a:lnSpc>
                <a:spcPct val="150000"/>
              </a:lnSpc>
            </a:pPr>
            <a:r>
              <a:rPr lang="fi-FI" dirty="0"/>
              <a:t>Liikunta lisää muistin kapasiteettia.</a:t>
            </a:r>
          </a:p>
          <a:p>
            <a:pPr marL="392430" indent="-342900">
              <a:lnSpc>
                <a:spcPct val="150000"/>
              </a:lnSpc>
            </a:pPr>
            <a:endParaRPr lang="fi-FI" dirty="0"/>
          </a:p>
          <a:p>
            <a:pPr marL="49530" indent="0" algn="ctr">
              <a:lnSpc>
                <a:spcPct val="150000"/>
              </a:lnSpc>
              <a:buNone/>
            </a:pPr>
            <a:r>
              <a:rPr lang="fi-FI" sz="2400" i="1" dirty="0"/>
              <a:t>”</a:t>
            </a:r>
            <a:r>
              <a:rPr lang="fi-FI" sz="2400" b="1" i="1" dirty="0"/>
              <a:t>Jos tarkkavaisuus takkuaa, kiinnitä huomiota liikuntaan."</a:t>
            </a:r>
            <a:endParaRPr lang="fi-FI" sz="2400" i="1" dirty="0"/>
          </a:p>
          <a:p>
            <a:pPr indent="-179070" algn="ctr"/>
            <a:endParaRPr lang="fi-FI" dirty="0">
              <a:latin typeface="Georgia"/>
            </a:endParaRPr>
          </a:p>
          <a:p>
            <a:pPr indent="-179070"/>
            <a:endParaRPr lang="fi-FI" sz="1400" dirty="0">
              <a:latin typeface="Georgia"/>
            </a:endParaRPr>
          </a:p>
          <a:p>
            <a:pPr indent="-179070"/>
            <a:endParaRPr lang="fi-FI" sz="1400" dirty="0">
              <a:latin typeface="Georgia"/>
            </a:endParaRPr>
          </a:p>
        </p:txBody>
      </p:sp>
      <p:sp>
        <p:nvSpPr>
          <p:cNvPr id="3" name="Otsikko 2">
            <a:extLst>
              <a:ext uri="{FF2B5EF4-FFF2-40B4-BE49-F238E27FC236}">
                <a16:creationId xmlns:a16="http://schemas.microsoft.com/office/drawing/2014/main" id="{45FD7276-EC8C-9CFC-CF36-C0D3DB8D9A67}"/>
              </a:ext>
            </a:extLst>
          </p:cNvPr>
          <p:cNvSpPr>
            <a:spLocks noGrp="1"/>
          </p:cNvSpPr>
          <p:nvPr>
            <p:ph type="title"/>
          </p:nvPr>
        </p:nvSpPr>
        <p:spPr>
          <a:xfrm>
            <a:off x="838199" y="452215"/>
            <a:ext cx="10543904" cy="980282"/>
          </a:xfrm>
        </p:spPr>
        <p:txBody>
          <a:bodyPr>
            <a:normAutofit fontScale="90000"/>
          </a:bodyPr>
          <a:lstStyle/>
          <a:p>
            <a:r>
              <a:rPr lang="fi-FI"/>
              <a:t>Miksi on hyvä käyttää erilaisia opiskelutyylejä?</a:t>
            </a:r>
          </a:p>
        </p:txBody>
      </p:sp>
      <p:pic>
        <p:nvPicPr>
          <p:cNvPr id="7" name="Graphic 6" descr="Silmä tasaisella täytöllä">
            <a:extLst>
              <a:ext uri="{FF2B5EF4-FFF2-40B4-BE49-F238E27FC236}">
                <a16:creationId xmlns:a16="http://schemas.microsoft.com/office/drawing/2014/main" id="{96C2884F-9284-3442-2BD1-B23E25E80C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81600" y="1809913"/>
            <a:ext cx="914400" cy="914400"/>
          </a:xfrm>
          <a:prstGeom prst="rect">
            <a:avLst/>
          </a:prstGeom>
        </p:spPr>
      </p:pic>
      <p:pic>
        <p:nvPicPr>
          <p:cNvPr id="8" name="Graphic 7" descr="Korva tasaisella täytöllä">
            <a:extLst>
              <a:ext uri="{FF2B5EF4-FFF2-40B4-BE49-F238E27FC236}">
                <a16:creationId xmlns:a16="http://schemas.microsoft.com/office/drawing/2014/main" id="{41FA0AA2-AD93-9FE2-E6E7-7E672520C7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39363" y="1809913"/>
            <a:ext cx="914400" cy="914400"/>
          </a:xfrm>
          <a:prstGeom prst="rect">
            <a:avLst/>
          </a:prstGeom>
        </p:spPr>
      </p:pic>
      <p:pic>
        <p:nvPicPr>
          <p:cNvPr id="9" name="Graphic 8" descr="Suorita tasaisella täytöllä">
            <a:extLst>
              <a:ext uri="{FF2B5EF4-FFF2-40B4-BE49-F238E27FC236}">
                <a16:creationId xmlns:a16="http://schemas.microsoft.com/office/drawing/2014/main" id="{BD719A90-5A2B-5808-B9B8-3E5A80081B7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97799" y="1809913"/>
            <a:ext cx="914400" cy="914400"/>
          </a:xfrm>
          <a:prstGeom prst="rect">
            <a:avLst/>
          </a:prstGeom>
        </p:spPr>
      </p:pic>
    </p:spTree>
    <p:extLst>
      <p:ext uri="{BB962C8B-B14F-4D97-AF65-F5344CB8AC3E}">
        <p14:creationId xmlns:p14="http://schemas.microsoft.com/office/powerpoint/2010/main" val="38549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par>
                                <p:cTn id="10" presetID="10"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1"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1"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1" nodeType="click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fade">
                                      <p:cBhvr>
                                        <p:cTn id="3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a:extLst>
            <a:ext uri="{FF2B5EF4-FFF2-40B4-BE49-F238E27FC236}">
              <a16:creationId xmlns:a16="http://schemas.microsoft.com/office/drawing/2014/main" id="{9A63C7A0-47D1-ACF6-1978-D5DFF9FE4903}"/>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B3E59FA6-B0B0-6807-FBFC-688ACE28AFD6}"/>
              </a:ext>
            </a:extLst>
          </p:cNvPr>
          <p:cNvSpPr>
            <a:spLocks noGrp="1"/>
          </p:cNvSpPr>
          <p:nvPr>
            <p:ph type="ctrTitle"/>
          </p:nvPr>
        </p:nvSpPr>
        <p:spPr>
          <a:xfrm>
            <a:off x="3106964" y="2688425"/>
            <a:ext cx="5978072" cy="1481150"/>
          </a:xfrm>
        </p:spPr>
        <p:txBody>
          <a:bodyPr vert="horz" lIns="91440" tIns="45720" rIns="91440" bIns="45720" rtlCol="0" anchor="ctr">
            <a:normAutofit fontScale="90000"/>
          </a:bodyPr>
          <a:lstStyle/>
          <a:p>
            <a:r>
              <a:rPr lang="en-US" err="1">
                <a:solidFill>
                  <a:schemeClr val="accent2"/>
                </a:solidFill>
              </a:rPr>
              <a:t>Opiskelutekniikka</a:t>
            </a:r>
            <a:r>
              <a:rPr lang="en-US">
                <a:solidFill>
                  <a:schemeClr val="accent2"/>
                </a:solidFill>
              </a:rPr>
              <a:t> -bingo</a:t>
            </a:r>
          </a:p>
        </p:txBody>
      </p:sp>
      <p:sp>
        <p:nvSpPr>
          <p:cNvPr id="3" name="Alaotsikko 2">
            <a:extLst>
              <a:ext uri="{FF2B5EF4-FFF2-40B4-BE49-F238E27FC236}">
                <a16:creationId xmlns:a16="http://schemas.microsoft.com/office/drawing/2014/main" id="{C7B5338E-07AA-0F30-7C82-735B944E384C}"/>
              </a:ext>
            </a:extLst>
          </p:cNvPr>
          <p:cNvSpPr>
            <a:spLocks noGrp="1"/>
          </p:cNvSpPr>
          <p:nvPr>
            <p:ph type="subTitle" idx="1"/>
          </p:nvPr>
        </p:nvSpPr>
        <p:spPr>
          <a:xfrm>
            <a:off x="913795" y="2417414"/>
            <a:ext cx="5978072" cy="4171070"/>
          </a:xfrm>
        </p:spPr>
        <p:txBody>
          <a:bodyPr vert="horz" lIns="91440" tIns="45720" rIns="91440" bIns="45720" rtlCol="0" anchor="ctr">
            <a:normAutofit/>
          </a:bodyPr>
          <a:lstStyle/>
          <a:p>
            <a:pPr marL="37465" algn="l">
              <a:buClr>
                <a:schemeClr val="bg1"/>
              </a:buClr>
            </a:pPr>
            <a:endParaRPr lang="fi-FI">
              <a:ln>
                <a:solidFill>
                  <a:prstClr val="black">
                    <a:lumMod val="75000"/>
                    <a:lumOff val="25000"/>
                    <a:alpha val="10000"/>
                  </a:prstClr>
                </a:solidFill>
              </a:ln>
              <a:solidFill>
                <a:schemeClr val="bg1"/>
              </a:solidFill>
              <a:effectLst/>
              <a:latin typeface="archivo light"/>
              <a:cs typeface="Arial"/>
            </a:endParaRPr>
          </a:p>
          <a:p>
            <a:pPr marL="342900" indent="-342900" algn="l">
              <a:lnSpc>
                <a:spcPct val="90000"/>
              </a:lnSpc>
              <a:buFont typeface="Courier New" panose="02070309020205020404" pitchFamily="49" charset="0"/>
              <a:buChar char="o"/>
            </a:pPr>
            <a:endParaRPr lang="en-US">
              <a:ln>
                <a:solidFill>
                  <a:prstClr val="black">
                    <a:lumMod val="75000"/>
                    <a:lumOff val="25000"/>
                    <a:alpha val="10000"/>
                  </a:prstClr>
                </a:solidFill>
              </a:ln>
              <a:effectLst/>
              <a:latin typeface="Archivo Light" panose="020B0604020202020204" charset="0"/>
              <a:cs typeface="Archivo Light" panose="020B0604020202020204" charset="0"/>
            </a:endParaRPr>
          </a:p>
          <a:p>
            <a:pPr marL="342900" indent="-342900" algn="l">
              <a:lnSpc>
                <a:spcPct val="90000"/>
              </a:lnSpc>
              <a:buFont typeface="Wingdings 2" charset="2"/>
              <a:buChar char="•"/>
            </a:pPr>
            <a:endParaRPr lang="en-US">
              <a:solidFill>
                <a:schemeClr val="tx2"/>
              </a:solidFill>
            </a:endParaRPr>
          </a:p>
        </p:txBody>
      </p:sp>
    </p:spTree>
    <p:extLst>
      <p:ext uri="{BB962C8B-B14F-4D97-AF65-F5344CB8AC3E}">
        <p14:creationId xmlns:p14="http://schemas.microsoft.com/office/powerpoint/2010/main" val="3302836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66A6FE33-50FB-B25B-F1D6-B72E752C4812}"/>
              </a:ext>
            </a:extLst>
          </p:cNvPr>
          <p:cNvSpPr>
            <a:spLocks noGrp="1"/>
          </p:cNvSpPr>
          <p:nvPr>
            <p:ph type="body" sz="quarter" idx="13"/>
          </p:nvPr>
        </p:nvSpPr>
        <p:spPr/>
        <p:txBody>
          <a:bodyPr vert="horz" lIns="91440" tIns="45720" rIns="91440" bIns="45720" rtlCol="0" anchor="t">
            <a:noAutofit/>
          </a:bodyPr>
          <a:lstStyle/>
          <a:p>
            <a:pPr indent="0">
              <a:lnSpc>
                <a:spcPct val="170000"/>
              </a:lnSpc>
              <a:buNone/>
            </a:pPr>
            <a:endParaRPr lang="fi-FI" sz="4000" dirty="0">
              <a:solidFill>
                <a:schemeClr val="bg1"/>
              </a:solidFill>
            </a:endParaRPr>
          </a:p>
          <a:p>
            <a:pPr indent="0">
              <a:lnSpc>
                <a:spcPct val="170000"/>
              </a:lnSpc>
              <a:buNone/>
            </a:pPr>
            <a:endParaRPr lang="fi-FI" sz="4000" dirty="0">
              <a:solidFill>
                <a:schemeClr val="bg1"/>
              </a:solidFill>
            </a:endParaRPr>
          </a:p>
          <a:p>
            <a:pPr marL="49530" indent="0">
              <a:buNone/>
            </a:pPr>
            <a:endParaRPr lang="fi-FI" sz="4000">
              <a:solidFill>
                <a:schemeClr val="bg1"/>
              </a:solidFill>
            </a:endParaRPr>
          </a:p>
          <a:p>
            <a:pPr indent="-179070"/>
            <a:endParaRPr lang="fi-FI" sz="4000">
              <a:solidFill>
                <a:schemeClr val="bg1"/>
              </a:solidFill>
            </a:endParaRPr>
          </a:p>
        </p:txBody>
      </p:sp>
      <p:sp>
        <p:nvSpPr>
          <p:cNvPr id="3" name="Otsikko 2">
            <a:extLst>
              <a:ext uri="{FF2B5EF4-FFF2-40B4-BE49-F238E27FC236}">
                <a16:creationId xmlns:a16="http://schemas.microsoft.com/office/drawing/2014/main" id="{6EE18D17-D70C-786E-22BB-080A6689B9CA}"/>
              </a:ext>
            </a:extLst>
          </p:cNvPr>
          <p:cNvSpPr>
            <a:spLocks noGrp="1"/>
          </p:cNvSpPr>
          <p:nvPr>
            <p:ph type="title"/>
          </p:nvPr>
        </p:nvSpPr>
        <p:spPr>
          <a:xfrm>
            <a:off x="826293" y="154559"/>
            <a:ext cx="10543904" cy="1325563"/>
          </a:xfrm>
        </p:spPr>
        <p:txBody>
          <a:bodyPr/>
          <a:lstStyle/>
          <a:p>
            <a:pPr algn="ctr"/>
            <a:r>
              <a:rPr lang="fi-FI"/>
              <a:t>Opiskelutekniikoita</a:t>
            </a:r>
          </a:p>
        </p:txBody>
      </p:sp>
      <p:sp>
        <p:nvSpPr>
          <p:cNvPr id="6" name="Suorakulmio 3">
            <a:extLst>
              <a:ext uri="{FF2B5EF4-FFF2-40B4-BE49-F238E27FC236}">
                <a16:creationId xmlns:a16="http://schemas.microsoft.com/office/drawing/2014/main" id="{3284033B-ECB3-DA63-4668-8F7A69899179}"/>
              </a:ext>
            </a:extLst>
          </p:cNvPr>
          <p:cNvSpPr/>
          <p:nvPr/>
        </p:nvSpPr>
        <p:spPr>
          <a:xfrm>
            <a:off x="497699" y="2201101"/>
            <a:ext cx="3600636" cy="277871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2800">
                <a:solidFill>
                  <a:schemeClr val="bg1"/>
                </a:solidFill>
              </a:rPr>
              <a:t>Lukutekniikat</a:t>
            </a:r>
          </a:p>
        </p:txBody>
      </p:sp>
      <p:sp>
        <p:nvSpPr>
          <p:cNvPr id="8" name="Suorakulmio 6">
            <a:extLst>
              <a:ext uri="{FF2B5EF4-FFF2-40B4-BE49-F238E27FC236}">
                <a16:creationId xmlns:a16="http://schemas.microsoft.com/office/drawing/2014/main" id="{007FB0C8-E2D0-07D9-96C8-C53414EBFAC1}"/>
              </a:ext>
            </a:extLst>
          </p:cNvPr>
          <p:cNvSpPr/>
          <p:nvPr/>
        </p:nvSpPr>
        <p:spPr>
          <a:xfrm>
            <a:off x="4321257" y="2199793"/>
            <a:ext cx="3600636" cy="277871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2800">
                <a:solidFill>
                  <a:schemeClr val="bg1"/>
                </a:solidFill>
              </a:rPr>
              <a:t>Muistitekniikat</a:t>
            </a:r>
          </a:p>
        </p:txBody>
      </p:sp>
      <p:sp>
        <p:nvSpPr>
          <p:cNvPr id="10" name="Suorakulmio 7">
            <a:extLst>
              <a:ext uri="{FF2B5EF4-FFF2-40B4-BE49-F238E27FC236}">
                <a16:creationId xmlns:a16="http://schemas.microsoft.com/office/drawing/2014/main" id="{1AAB86D0-C34F-F252-839C-9F641E6A3C6B}"/>
              </a:ext>
            </a:extLst>
          </p:cNvPr>
          <p:cNvSpPr/>
          <p:nvPr/>
        </p:nvSpPr>
        <p:spPr>
          <a:xfrm>
            <a:off x="8159192" y="2199793"/>
            <a:ext cx="3600636" cy="27787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2800" err="1">
                <a:solidFill>
                  <a:schemeClr val="bg1"/>
                </a:solidFill>
              </a:rPr>
              <a:t>Pomodoro</a:t>
            </a:r>
            <a:r>
              <a:rPr lang="fi-FI" sz="2800">
                <a:solidFill>
                  <a:schemeClr val="bg1"/>
                </a:solidFill>
              </a:rPr>
              <a:t>-tekniikka</a:t>
            </a:r>
          </a:p>
        </p:txBody>
      </p:sp>
    </p:spTree>
    <p:extLst>
      <p:ext uri="{BB962C8B-B14F-4D97-AF65-F5344CB8AC3E}">
        <p14:creationId xmlns:p14="http://schemas.microsoft.com/office/powerpoint/2010/main" val="67140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E1E94A55-3D12-08DF-83DD-A6A7A6659453}"/>
              </a:ext>
            </a:extLst>
          </p:cNvPr>
          <p:cNvSpPr>
            <a:spLocks noGrp="1"/>
          </p:cNvSpPr>
          <p:nvPr>
            <p:ph type="title"/>
          </p:nvPr>
        </p:nvSpPr>
        <p:spPr/>
        <p:txBody>
          <a:bodyPr/>
          <a:lstStyle/>
          <a:p>
            <a:pPr algn="ctr"/>
            <a:r>
              <a:rPr lang="fi-FI"/>
              <a:t>Taitoharjoitus</a:t>
            </a:r>
            <a:endParaRPr lang="en-US"/>
          </a:p>
        </p:txBody>
      </p:sp>
      <p:sp>
        <p:nvSpPr>
          <p:cNvPr id="4" name="Suorakulmio 3">
            <a:extLst>
              <a:ext uri="{FF2B5EF4-FFF2-40B4-BE49-F238E27FC236}">
                <a16:creationId xmlns:a16="http://schemas.microsoft.com/office/drawing/2014/main" id="{1206598D-90C9-BE35-7D50-4F137213E3CA}"/>
              </a:ext>
            </a:extLst>
          </p:cNvPr>
          <p:cNvSpPr/>
          <p:nvPr/>
        </p:nvSpPr>
        <p:spPr>
          <a:xfrm>
            <a:off x="515081" y="2524485"/>
            <a:ext cx="3600636" cy="277871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i-FI" dirty="0">
              <a:solidFill>
                <a:schemeClr val="bg1"/>
              </a:solidFill>
            </a:endParaRPr>
          </a:p>
          <a:p>
            <a:pPr algn="ctr"/>
            <a:r>
              <a:rPr lang="fi-FI" dirty="0">
                <a:solidFill>
                  <a:schemeClr val="bg1"/>
                </a:solidFill>
              </a:rPr>
              <a:t>Tee tekstistä </a:t>
            </a:r>
            <a:r>
              <a:rPr lang="fi-FI" dirty="0" err="1">
                <a:solidFill>
                  <a:schemeClr val="bg1"/>
                </a:solidFill>
              </a:rPr>
              <a:t>mind-map</a:t>
            </a:r>
            <a:r>
              <a:rPr lang="fi-FI" dirty="0">
                <a:solidFill>
                  <a:schemeClr val="bg1"/>
                </a:solidFill>
              </a:rPr>
              <a:t>.</a:t>
            </a:r>
          </a:p>
        </p:txBody>
      </p:sp>
      <p:sp>
        <p:nvSpPr>
          <p:cNvPr id="7" name="Suorakulmio 6">
            <a:extLst>
              <a:ext uri="{FF2B5EF4-FFF2-40B4-BE49-F238E27FC236}">
                <a16:creationId xmlns:a16="http://schemas.microsoft.com/office/drawing/2014/main" id="{460CCE89-120F-C5AB-D74F-A43D8C833CB2}"/>
              </a:ext>
            </a:extLst>
          </p:cNvPr>
          <p:cNvSpPr/>
          <p:nvPr/>
        </p:nvSpPr>
        <p:spPr>
          <a:xfrm>
            <a:off x="4307523" y="2523177"/>
            <a:ext cx="3600636" cy="277871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i-FI" dirty="0">
              <a:solidFill>
                <a:schemeClr val="bg1"/>
              </a:solidFill>
            </a:endParaRPr>
          </a:p>
          <a:p>
            <a:pPr algn="ctr"/>
            <a:endParaRPr lang="fi-FI" dirty="0">
              <a:solidFill>
                <a:schemeClr val="bg1"/>
              </a:solidFill>
            </a:endParaRPr>
          </a:p>
          <a:p>
            <a:pPr algn="ctr"/>
            <a:endParaRPr lang="fi-FI" dirty="0">
              <a:solidFill>
                <a:schemeClr val="bg1"/>
              </a:solidFill>
            </a:endParaRPr>
          </a:p>
          <a:p>
            <a:pPr algn="ctr"/>
            <a:r>
              <a:rPr lang="fi-FI" dirty="0">
                <a:solidFill>
                  <a:schemeClr val="bg1"/>
                </a:solidFill>
              </a:rPr>
              <a:t>Etsi tekstistä kolme avainkäsitettä</a:t>
            </a:r>
          </a:p>
          <a:p>
            <a:pPr algn="ctr"/>
            <a:r>
              <a:rPr lang="fi-FI" dirty="0">
                <a:solidFill>
                  <a:schemeClr val="bg1"/>
                </a:solidFill>
              </a:rPr>
              <a:t>ja tee niistä muistikortit.</a:t>
            </a:r>
          </a:p>
        </p:txBody>
      </p:sp>
      <p:sp>
        <p:nvSpPr>
          <p:cNvPr id="8" name="Suorakulmio 7">
            <a:extLst>
              <a:ext uri="{FF2B5EF4-FFF2-40B4-BE49-F238E27FC236}">
                <a16:creationId xmlns:a16="http://schemas.microsoft.com/office/drawing/2014/main" id="{B3A3EEDB-CB77-1384-2BF6-A3764E9135B3}"/>
              </a:ext>
            </a:extLst>
          </p:cNvPr>
          <p:cNvSpPr/>
          <p:nvPr/>
        </p:nvSpPr>
        <p:spPr>
          <a:xfrm>
            <a:off x="8088593" y="2523177"/>
            <a:ext cx="3600636" cy="27787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i-FI" dirty="0">
              <a:solidFill>
                <a:schemeClr val="bg1"/>
              </a:solidFill>
            </a:endParaRPr>
          </a:p>
          <a:p>
            <a:pPr algn="ctr"/>
            <a:endParaRPr lang="fi-FI" dirty="0">
              <a:solidFill>
                <a:schemeClr val="bg1"/>
              </a:solidFill>
            </a:endParaRPr>
          </a:p>
          <a:p>
            <a:pPr algn="ctr"/>
            <a:endParaRPr lang="fi-FI" dirty="0">
              <a:solidFill>
                <a:schemeClr val="bg1"/>
              </a:solidFill>
            </a:endParaRPr>
          </a:p>
          <a:p>
            <a:pPr algn="ctr"/>
            <a:r>
              <a:rPr lang="fi-FI" dirty="0">
                <a:solidFill>
                  <a:schemeClr val="bg1"/>
                </a:solidFill>
              </a:rPr>
              <a:t>Käytä luovuuttasi ja tee tekstistä lyhyt räppi, jossa mainitset mielestäsi kolme tärkeintä asiaa.</a:t>
            </a:r>
          </a:p>
        </p:txBody>
      </p:sp>
      <p:sp>
        <p:nvSpPr>
          <p:cNvPr id="9" name="TextBox 8">
            <a:extLst>
              <a:ext uri="{FF2B5EF4-FFF2-40B4-BE49-F238E27FC236}">
                <a16:creationId xmlns:a16="http://schemas.microsoft.com/office/drawing/2014/main" id="{259C28A2-4B80-7A1A-5411-4457D2141CD7}"/>
              </a:ext>
            </a:extLst>
          </p:cNvPr>
          <p:cNvSpPr txBox="1"/>
          <p:nvPr/>
        </p:nvSpPr>
        <p:spPr>
          <a:xfrm>
            <a:off x="502771" y="2764329"/>
            <a:ext cx="3612946"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err="1">
                <a:solidFill>
                  <a:schemeClr val="bg1"/>
                </a:solidFill>
              </a:rPr>
              <a:t>Harjoitus</a:t>
            </a:r>
            <a:r>
              <a:rPr lang="en-US" sz="2800" b="1" dirty="0">
                <a:solidFill>
                  <a:schemeClr val="bg1"/>
                </a:solidFill>
              </a:rPr>
              <a:t> 1:</a:t>
            </a:r>
            <a:br>
              <a:rPr lang="en-US" sz="2800" b="1" dirty="0">
                <a:solidFill>
                  <a:schemeClr val="bg1"/>
                </a:solidFill>
              </a:rPr>
            </a:br>
            <a:r>
              <a:rPr lang="en-US" sz="2400" b="1" dirty="0">
                <a:solidFill>
                  <a:schemeClr val="bg1"/>
                </a:solidFill>
              </a:rPr>
              <a:t>Mind-map</a:t>
            </a:r>
            <a:endParaRPr lang="en-US" sz="2400" dirty="0">
              <a:solidFill>
                <a:schemeClr val="bg1"/>
              </a:solidFill>
            </a:endParaRPr>
          </a:p>
        </p:txBody>
      </p:sp>
      <p:sp>
        <p:nvSpPr>
          <p:cNvPr id="10" name="TextBox 9">
            <a:extLst>
              <a:ext uri="{FF2B5EF4-FFF2-40B4-BE49-F238E27FC236}">
                <a16:creationId xmlns:a16="http://schemas.microsoft.com/office/drawing/2014/main" id="{40C67E12-678D-0142-9C5A-6D4E8C81DB28}"/>
              </a:ext>
            </a:extLst>
          </p:cNvPr>
          <p:cNvSpPr txBox="1"/>
          <p:nvPr/>
        </p:nvSpPr>
        <p:spPr>
          <a:xfrm>
            <a:off x="4296152" y="2764970"/>
            <a:ext cx="3612008"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err="1">
                <a:solidFill>
                  <a:schemeClr val="bg1"/>
                </a:solidFill>
              </a:rPr>
              <a:t>Harjoitus</a:t>
            </a:r>
            <a:r>
              <a:rPr lang="en-US" sz="2800" b="1" dirty="0">
                <a:solidFill>
                  <a:schemeClr val="bg1"/>
                </a:solidFill>
              </a:rPr>
              <a:t> 2:</a:t>
            </a:r>
          </a:p>
          <a:p>
            <a:pPr algn="ctr"/>
            <a:r>
              <a:rPr lang="en-US" sz="2400" b="1" dirty="0" err="1">
                <a:solidFill>
                  <a:schemeClr val="bg1"/>
                </a:solidFill>
              </a:rPr>
              <a:t>Muistikortit</a:t>
            </a:r>
            <a:endParaRPr lang="en-US" sz="2400" b="1" dirty="0">
              <a:solidFill>
                <a:schemeClr val="bg1"/>
              </a:solidFill>
            </a:endParaRPr>
          </a:p>
        </p:txBody>
      </p:sp>
      <p:sp>
        <p:nvSpPr>
          <p:cNvPr id="11" name="TextBox 10">
            <a:extLst>
              <a:ext uri="{FF2B5EF4-FFF2-40B4-BE49-F238E27FC236}">
                <a16:creationId xmlns:a16="http://schemas.microsoft.com/office/drawing/2014/main" id="{8AF78936-9687-FAC9-B037-4F0CC3E75689}"/>
              </a:ext>
            </a:extLst>
          </p:cNvPr>
          <p:cNvSpPr txBox="1"/>
          <p:nvPr/>
        </p:nvSpPr>
        <p:spPr>
          <a:xfrm>
            <a:off x="8088591" y="2765567"/>
            <a:ext cx="3612007"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err="1">
                <a:solidFill>
                  <a:schemeClr val="bg1"/>
                </a:solidFill>
              </a:rPr>
              <a:t>Harjoitus</a:t>
            </a:r>
            <a:r>
              <a:rPr lang="en-US" sz="2800" b="1" dirty="0">
                <a:solidFill>
                  <a:schemeClr val="bg1"/>
                </a:solidFill>
              </a:rPr>
              <a:t> 3:</a:t>
            </a:r>
            <a:endParaRPr lang="en-US" sz="2800" b="1" dirty="0" err="1">
              <a:solidFill>
                <a:schemeClr val="bg1"/>
              </a:solidFill>
            </a:endParaRPr>
          </a:p>
          <a:p>
            <a:pPr algn="ctr"/>
            <a:r>
              <a:rPr lang="en-US" sz="2400" b="1" dirty="0" err="1">
                <a:solidFill>
                  <a:schemeClr val="bg1"/>
                </a:solidFill>
              </a:rPr>
              <a:t>Räppi</a:t>
            </a:r>
            <a:endParaRPr lang="en-US" sz="2400" b="1" dirty="0">
              <a:solidFill>
                <a:schemeClr val="bg1"/>
              </a:solidFill>
            </a:endParaRPr>
          </a:p>
        </p:txBody>
      </p:sp>
    </p:spTree>
    <p:extLst>
      <p:ext uri="{BB962C8B-B14F-4D97-AF65-F5344CB8AC3E}">
        <p14:creationId xmlns:p14="http://schemas.microsoft.com/office/powerpoint/2010/main" val="38621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F4893565-031F-19E2-1757-3317EACE24C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302741D-E1AC-C145-0635-F9EF86F88E7A}"/>
              </a:ext>
            </a:extLst>
          </p:cNvPr>
          <p:cNvSpPr txBox="1"/>
          <p:nvPr/>
        </p:nvSpPr>
        <p:spPr>
          <a:xfrm>
            <a:off x="699097" y="267682"/>
            <a:ext cx="10793805" cy="5548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1400" dirty="0" err="1">
                <a:solidFill>
                  <a:schemeClr val="bg1"/>
                </a:solidFill>
              </a:rPr>
              <a:t>Hyvä</a:t>
            </a:r>
            <a:r>
              <a:rPr lang="en-US" sz="1400" dirty="0">
                <a:solidFill>
                  <a:schemeClr val="bg1"/>
                </a:solidFill>
              </a:rPr>
              <a:t> </a:t>
            </a:r>
            <a:r>
              <a:rPr lang="en-US" sz="1400" dirty="0" err="1">
                <a:solidFill>
                  <a:schemeClr val="bg1"/>
                </a:solidFill>
              </a:rPr>
              <a:t>keskittyminen</a:t>
            </a:r>
            <a:r>
              <a:rPr lang="en-US" sz="1400" dirty="0">
                <a:solidFill>
                  <a:schemeClr val="bg1"/>
                </a:solidFill>
              </a:rPr>
              <a:t> </a:t>
            </a:r>
            <a:r>
              <a:rPr lang="en-US" sz="1400" dirty="0" err="1">
                <a:solidFill>
                  <a:schemeClr val="bg1"/>
                </a:solidFill>
              </a:rPr>
              <a:t>auttaa</a:t>
            </a:r>
            <a:r>
              <a:rPr lang="en-US" sz="1400" dirty="0">
                <a:solidFill>
                  <a:schemeClr val="bg1"/>
                </a:solidFill>
              </a:rPr>
              <a:t> </a:t>
            </a:r>
            <a:r>
              <a:rPr lang="en-US" sz="1400" dirty="0" err="1">
                <a:solidFill>
                  <a:schemeClr val="bg1"/>
                </a:solidFill>
              </a:rPr>
              <a:t>oppimaan</a:t>
            </a:r>
            <a:r>
              <a:rPr lang="en-US" sz="1400" dirty="0">
                <a:solidFill>
                  <a:schemeClr val="bg1"/>
                </a:solidFill>
              </a:rPr>
              <a:t> </a:t>
            </a:r>
            <a:r>
              <a:rPr lang="en-US" sz="1400" dirty="0" err="1">
                <a:solidFill>
                  <a:schemeClr val="bg1"/>
                </a:solidFill>
              </a:rPr>
              <a:t>uusia</a:t>
            </a:r>
            <a:r>
              <a:rPr lang="en-US" sz="1400" dirty="0">
                <a:solidFill>
                  <a:schemeClr val="bg1"/>
                </a:solidFill>
              </a:rPr>
              <a:t> </a:t>
            </a:r>
            <a:r>
              <a:rPr lang="en-US" sz="1400" dirty="0" err="1">
                <a:solidFill>
                  <a:schemeClr val="bg1"/>
                </a:solidFill>
              </a:rPr>
              <a:t>asioita</a:t>
            </a:r>
            <a:r>
              <a:rPr lang="en-US" sz="1400" dirty="0">
                <a:solidFill>
                  <a:schemeClr val="bg1"/>
                </a:solidFill>
              </a:rPr>
              <a:t>. Voit </a:t>
            </a:r>
            <a:r>
              <a:rPr lang="en-US" sz="1400" dirty="0" err="1">
                <a:solidFill>
                  <a:schemeClr val="bg1"/>
                </a:solidFill>
              </a:rPr>
              <a:t>parantaa</a:t>
            </a:r>
            <a:r>
              <a:rPr lang="en-US" sz="1400" dirty="0">
                <a:solidFill>
                  <a:schemeClr val="bg1"/>
                </a:solidFill>
              </a:rPr>
              <a:t> </a:t>
            </a:r>
            <a:r>
              <a:rPr lang="en-US" sz="1400" dirty="0" err="1">
                <a:solidFill>
                  <a:schemeClr val="bg1"/>
                </a:solidFill>
              </a:rPr>
              <a:t>keskittymistäsi</a:t>
            </a:r>
            <a:r>
              <a:rPr lang="en-US" sz="1400" dirty="0">
                <a:solidFill>
                  <a:schemeClr val="bg1"/>
                </a:solidFill>
              </a:rPr>
              <a:t> </a:t>
            </a:r>
            <a:r>
              <a:rPr lang="en-US" sz="1400" dirty="0" err="1">
                <a:solidFill>
                  <a:schemeClr val="bg1"/>
                </a:solidFill>
              </a:rPr>
              <a:t>monin</a:t>
            </a:r>
            <a:r>
              <a:rPr lang="en-US" sz="1400" dirty="0">
                <a:solidFill>
                  <a:schemeClr val="bg1"/>
                </a:solidFill>
              </a:rPr>
              <a:t> </a:t>
            </a:r>
            <a:r>
              <a:rPr lang="en-US" sz="1400" dirty="0" err="1">
                <a:solidFill>
                  <a:schemeClr val="bg1"/>
                </a:solidFill>
              </a:rPr>
              <a:t>tavoin</a:t>
            </a:r>
            <a:r>
              <a:rPr lang="en-US" sz="1400" dirty="0">
                <a:solidFill>
                  <a:schemeClr val="bg1"/>
                </a:solidFill>
              </a:rPr>
              <a:t>. </a:t>
            </a:r>
            <a:r>
              <a:rPr lang="en-US" sz="1400" dirty="0" err="1">
                <a:solidFill>
                  <a:schemeClr val="bg1"/>
                </a:solidFill>
              </a:rPr>
              <a:t>Huolehdi</a:t>
            </a:r>
            <a:r>
              <a:rPr lang="en-US" sz="1400" dirty="0">
                <a:solidFill>
                  <a:schemeClr val="bg1"/>
                </a:solidFill>
              </a:rPr>
              <a:t> </a:t>
            </a:r>
            <a:r>
              <a:rPr lang="en-US" sz="1400" dirty="0" err="1">
                <a:solidFill>
                  <a:schemeClr val="bg1"/>
                </a:solidFill>
              </a:rPr>
              <a:t>ensin</a:t>
            </a:r>
            <a:r>
              <a:rPr lang="en-US" sz="1400" dirty="0">
                <a:solidFill>
                  <a:schemeClr val="bg1"/>
                </a:solidFill>
              </a:rPr>
              <a:t>, </a:t>
            </a:r>
            <a:r>
              <a:rPr lang="en-US" sz="1400" dirty="0" err="1">
                <a:solidFill>
                  <a:schemeClr val="bg1"/>
                </a:solidFill>
              </a:rPr>
              <a:t>että</a:t>
            </a:r>
            <a:r>
              <a:rPr lang="en-US" sz="1400" dirty="0">
                <a:solidFill>
                  <a:schemeClr val="bg1"/>
                </a:solidFill>
              </a:rPr>
              <a:t> </a:t>
            </a:r>
            <a:r>
              <a:rPr lang="en-US" sz="1400" dirty="0" err="1">
                <a:solidFill>
                  <a:schemeClr val="bg1"/>
                </a:solidFill>
              </a:rPr>
              <a:t>voit</a:t>
            </a:r>
            <a:r>
              <a:rPr lang="en-US" sz="1400" dirty="0">
                <a:solidFill>
                  <a:schemeClr val="bg1"/>
                </a:solidFill>
              </a:rPr>
              <a:t> </a:t>
            </a:r>
            <a:r>
              <a:rPr lang="en-US" sz="1400" dirty="0" err="1">
                <a:solidFill>
                  <a:schemeClr val="bg1"/>
                </a:solidFill>
              </a:rPr>
              <a:t>hyvin</a:t>
            </a:r>
            <a:r>
              <a:rPr lang="en-US" sz="1400" dirty="0">
                <a:solidFill>
                  <a:schemeClr val="bg1"/>
                </a:solidFill>
              </a:rPr>
              <a:t>. </a:t>
            </a:r>
            <a:r>
              <a:rPr lang="en-US" sz="1400" dirty="0" err="1">
                <a:solidFill>
                  <a:schemeClr val="bg1"/>
                </a:solidFill>
              </a:rPr>
              <a:t>Syö</a:t>
            </a:r>
            <a:r>
              <a:rPr lang="en-US" sz="1400" dirty="0">
                <a:solidFill>
                  <a:schemeClr val="bg1"/>
                </a:solidFill>
              </a:rPr>
              <a:t> </a:t>
            </a:r>
            <a:r>
              <a:rPr lang="en-US" sz="1400" dirty="0" err="1">
                <a:solidFill>
                  <a:schemeClr val="bg1"/>
                </a:solidFill>
              </a:rPr>
              <a:t>aamupala</a:t>
            </a:r>
            <a:r>
              <a:rPr lang="en-US" sz="1400" dirty="0">
                <a:solidFill>
                  <a:schemeClr val="bg1"/>
                </a:solidFill>
              </a:rPr>
              <a:t> ja </a:t>
            </a:r>
            <a:r>
              <a:rPr lang="en-US" sz="1400" dirty="0" err="1">
                <a:solidFill>
                  <a:schemeClr val="bg1"/>
                </a:solidFill>
              </a:rPr>
              <a:t>koululounas</a:t>
            </a:r>
            <a:r>
              <a:rPr lang="en-US" sz="1400" dirty="0">
                <a:solidFill>
                  <a:schemeClr val="bg1"/>
                </a:solidFill>
              </a:rPr>
              <a:t>, </a:t>
            </a:r>
            <a:r>
              <a:rPr lang="en-US" sz="1400" dirty="0" err="1">
                <a:solidFill>
                  <a:schemeClr val="bg1"/>
                </a:solidFill>
              </a:rPr>
              <a:t>niin</a:t>
            </a:r>
            <a:r>
              <a:rPr lang="en-US" sz="1400" dirty="0">
                <a:solidFill>
                  <a:schemeClr val="bg1"/>
                </a:solidFill>
              </a:rPr>
              <a:t> </a:t>
            </a:r>
            <a:r>
              <a:rPr lang="en-US" sz="1400" dirty="0" err="1">
                <a:solidFill>
                  <a:schemeClr val="bg1"/>
                </a:solidFill>
              </a:rPr>
              <a:t>jaksat</a:t>
            </a:r>
            <a:r>
              <a:rPr lang="en-US" sz="1400" dirty="0">
                <a:solidFill>
                  <a:schemeClr val="bg1"/>
                </a:solidFill>
              </a:rPr>
              <a:t> </a:t>
            </a:r>
            <a:r>
              <a:rPr lang="en-US" sz="1400" dirty="0" err="1">
                <a:solidFill>
                  <a:schemeClr val="bg1"/>
                </a:solidFill>
              </a:rPr>
              <a:t>paremmin</a:t>
            </a:r>
            <a:r>
              <a:rPr lang="en-US" sz="1400" dirty="0">
                <a:solidFill>
                  <a:schemeClr val="bg1"/>
                </a:solidFill>
              </a:rPr>
              <a:t>. </a:t>
            </a:r>
            <a:r>
              <a:rPr lang="en-US" sz="1400" dirty="0" err="1">
                <a:solidFill>
                  <a:schemeClr val="bg1"/>
                </a:solidFill>
              </a:rPr>
              <a:t>Laita</a:t>
            </a:r>
            <a:r>
              <a:rPr lang="en-US" sz="1400" dirty="0">
                <a:solidFill>
                  <a:schemeClr val="bg1"/>
                </a:solidFill>
              </a:rPr>
              <a:t> </a:t>
            </a:r>
            <a:r>
              <a:rPr lang="en-US" sz="1400" dirty="0" err="1">
                <a:solidFill>
                  <a:schemeClr val="bg1"/>
                </a:solidFill>
              </a:rPr>
              <a:t>puhelin</a:t>
            </a:r>
            <a:r>
              <a:rPr lang="en-US" sz="1400" dirty="0">
                <a:solidFill>
                  <a:schemeClr val="bg1"/>
                </a:solidFill>
              </a:rPr>
              <a:t> </a:t>
            </a:r>
            <a:r>
              <a:rPr lang="en-US" sz="1400" dirty="0" err="1">
                <a:solidFill>
                  <a:schemeClr val="bg1"/>
                </a:solidFill>
              </a:rPr>
              <a:t>äänettömälle</a:t>
            </a:r>
            <a:r>
              <a:rPr lang="en-US" sz="1400" dirty="0">
                <a:solidFill>
                  <a:schemeClr val="bg1"/>
                </a:solidFill>
              </a:rPr>
              <a:t> ja </a:t>
            </a:r>
            <a:r>
              <a:rPr lang="en-US" sz="1400" dirty="0" err="1">
                <a:solidFill>
                  <a:schemeClr val="bg1"/>
                </a:solidFill>
              </a:rPr>
              <a:t>mielellään</a:t>
            </a:r>
            <a:r>
              <a:rPr lang="en-US" sz="1400" dirty="0">
                <a:solidFill>
                  <a:schemeClr val="bg1"/>
                </a:solidFill>
              </a:rPr>
              <a:t> </a:t>
            </a:r>
            <a:r>
              <a:rPr lang="en-US" sz="1400" dirty="0" err="1">
                <a:solidFill>
                  <a:schemeClr val="bg1"/>
                </a:solidFill>
              </a:rPr>
              <a:t>toiseen</a:t>
            </a:r>
            <a:r>
              <a:rPr lang="en-US" sz="1400" dirty="0">
                <a:solidFill>
                  <a:schemeClr val="bg1"/>
                </a:solidFill>
              </a:rPr>
              <a:t> </a:t>
            </a:r>
            <a:r>
              <a:rPr lang="en-US" sz="1400" dirty="0" err="1">
                <a:solidFill>
                  <a:schemeClr val="bg1"/>
                </a:solidFill>
              </a:rPr>
              <a:t>huoneeseen</a:t>
            </a:r>
            <a:r>
              <a:rPr lang="en-US" sz="1400" dirty="0">
                <a:solidFill>
                  <a:schemeClr val="bg1"/>
                </a:solidFill>
              </a:rPr>
              <a:t>, </a:t>
            </a:r>
            <a:r>
              <a:rPr lang="en-US" sz="1400" dirty="0" err="1">
                <a:solidFill>
                  <a:schemeClr val="bg1"/>
                </a:solidFill>
              </a:rPr>
              <a:t>kun</a:t>
            </a:r>
            <a:r>
              <a:rPr lang="en-US" sz="1400" dirty="0">
                <a:solidFill>
                  <a:schemeClr val="bg1"/>
                </a:solidFill>
              </a:rPr>
              <a:t> </a:t>
            </a:r>
            <a:r>
              <a:rPr lang="en-US" sz="1400" dirty="0" err="1">
                <a:solidFill>
                  <a:schemeClr val="bg1"/>
                </a:solidFill>
              </a:rPr>
              <a:t>opiskelet</a:t>
            </a:r>
            <a:r>
              <a:rPr lang="en-US" sz="1400" dirty="0">
                <a:solidFill>
                  <a:schemeClr val="bg1"/>
                </a:solidFill>
              </a:rPr>
              <a:t>. </a:t>
            </a:r>
            <a:r>
              <a:rPr lang="en-US" sz="1400" dirty="0" err="1">
                <a:solidFill>
                  <a:schemeClr val="bg1"/>
                </a:solidFill>
              </a:rPr>
              <a:t>Pidä</a:t>
            </a:r>
            <a:r>
              <a:rPr lang="en-US" sz="1400" dirty="0">
                <a:solidFill>
                  <a:schemeClr val="bg1"/>
                </a:solidFill>
              </a:rPr>
              <a:t> </a:t>
            </a:r>
            <a:r>
              <a:rPr lang="en-US" sz="1400" dirty="0" err="1">
                <a:solidFill>
                  <a:schemeClr val="bg1"/>
                </a:solidFill>
              </a:rPr>
              <a:t>myös</a:t>
            </a:r>
            <a:r>
              <a:rPr lang="en-US" sz="1400" dirty="0">
                <a:solidFill>
                  <a:schemeClr val="bg1"/>
                </a:solidFill>
              </a:rPr>
              <a:t> </a:t>
            </a:r>
            <a:r>
              <a:rPr lang="en-US" sz="1400" dirty="0" err="1">
                <a:solidFill>
                  <a:schemeClr val="bg1"/>
                </a:solidFill>
              </a:rPr>
              <a:t>taukoja</a:t>
            </a:r>
            <a:r>
              <a:rPr lang="en-US" sz="1400" dirty="0">
                <a:solidFill>
                  <a:schemeClr val="bg1"/>
                </a:solidFill>
              </a:rPr>
              <a:t>, </a:t>
            </a:r>
            <a:r>
              <a:rPr lang="en-US" sz="1400" dirty="0" err="1">
                <a:solidFill>
                  <a:schemeClr val="bg1"/>
                </a:solidFill>
              </a:rPr>
              <a:t>jotta</a:t>
            </a:r>
            <a:r>
              <a:rPr lang="en-US" sz="1400" dirty="0">
                <a:solidFill>
                  <a:schemeClr val="bg1"/>
                </a:solidFill>
              </a:rPr>
              <a:t> </a:t>
            </a:r>
            <a:r>
              <a:rPr lang="en-US" sz="1400" dirty="0" err="1">
                <a:solidFill>
                  <a:schemeClr val="bg1"/>
                </a:solidFill>
              </a:rPr>
              <a:t>mieli</a:t>
            </a:r>
            <a:r>
              <a:rPr lang="en-US" sz="1400" dirty="0">
                <a:solidFill>
                  <a:schemeClr val="bg1"/>
                </a:solidFill>
              </a:rPr>
              <a:t> ja </a:t>
            </a:r>
            <a:r>
              <a:rPr lang="en-US" sz="1400" dirty="0" err="1">
                <a:solidFill>
                  <a:schemeClr val="bg1"/>
                </a:solidFill>
              </a:rPr>
              <a:t>keho</a:t>
            </a:r>
            <a:r>
              <a:rPr lang="en-US" sz="1400" dirty="0">
                <a:solidFill>
                  <a:schemeClr val="bg1"/>
                </a:solidFill>
              </a:rPr>
              <a:t> </a:t>
            </a:r>
            <a:r>
              <a:rPr lang="en-US" sz="1400" dirty="0" err="1">
                <a:solidFill>
                  <a:schemeClr val="bg1"/>
                </a:solidFill>
              </a:rPr>
              <a:t>palautuvat</a:t>
            </a:r>
            <a:r>
              <a:rPr lang="en-US" sz="1400" dirty="0">
                <a:solidFill>
                  <a:schemeClr val="bg1"/>
                </a:solidFill>
              </a:rPr>
              <a:t>. </a:t>
            </a:r>
            <a:r>
              <a:rPr lang="en-US" sz="1400" dirty="0" err="1">
                <a:solidFill>
                  <a:schemeClr val="bg1"/>
                </a:solidFill>
              </a:rPr>
              <a:t>Opiskellessa</a:t>
            </a:r>
            <a:r>
              <a:rPr lang="en-US" sz="1400" dirty="0">
                <a:solidFill>
                  <a:schemeClr val="bg1"/>
                </a:solidFill>
              </a:rPr>
              <a:t> </a:t>
            </a:r>
            <a:r>
              <a:rPr lang="en-US" sz="1400" dirty="0" err="1">
                <a:solidFill>
                  <a:schemeClr val="bg1"/>
                </a:solidFill>
              </a:rPr>
              <a:t>kannattaa</a:t>
            </a:r>
            <a:r>
              <a:rPr lang="en-US" sz="1400" dirty="0">
                <a:solidFill>
                  <a:schemeClr val="bg1"/>
                </a:solidFill>
              </a:rPr>
              <a:t> </a:t>
            </a:r>
            <a:r>
              <a:rPr lang="en-US" sz="1400" dirty="0" err="1">
                <a:solidFill>
                  <a:schemeClr val="bg1"/>
                </a:solidFill>
              </a:rPr>
              <a:t>suunnitella</a:t>
            </a:r>
            <a:r>
              <a:rPr lang="en-US" sz="1400" dirty="0">
                <a:solidFill>
                  <a:schemeClr val="bg1"/>
                </a:solidFill>
              </a:rPr>
              <a:t> ja </a:t>
            </a:r>
            <a:r>
              <a:rPr lang="en-US" sz="1400" dirty="0" err="1">
                <a:solidFill>
                  <a:schemeClr val="bg1"/>
                </a:solidFill>
              </a:rPr>
              <a:t>aikatauluttaa</a:t>
            </a:r>
            <a:r>
              <a:rPr lang="en-US" sz="1400" dirty="0">
                <a:solidFill>
                  <a:schemeClr val="bg1"/>
                </a:solidFill>
              </a:rPr>
              <a:t> </a:t>
            </a:r>
            <a:r>
              <a:rPr lang="en-US" sz="1400" dirty="0" err="1">
                <a:solidFill>
                  <a:schemeClr val="bg1"/>
                </a:solidFill>
              </a:rPr>
              <a:t>tekemättömät</a:t>
            </a:r>
            <a:r>
              <a:rPr lang="en-US" sz="1400" dirty="0">
                <a:solidFill>
                  <a:schemeClr val="bg1"/>
                </a:solidFill>
              </a:rPr>
              <a:t> </a:t>
            </a:r>
            <a:r>
              <a:rPr lang="en-US" sz="1400" dirty="0" err="1">
                <a:solidFill>
                  <a:schemeClr val="bg1"/>
                </a:solidFill>
              </a:rPr>
              <a:t>työsi</a:t>
            </a:r>
            <a:r>
              <a:rPr lang="en-US" sz="1400" dirty="0">
                <a:solidFill>
                  <a:schemeClr val="bg1"/>
                </a:solidFill>
              </a:rPr>
              <a:t>. </a:t>
            </a:r>
            <a:r>
              <a:rPr lang="en-US" sz="1400" dirty="0" err="1">
                <a:solidFill>
                  <a:schemeClr val="bg1"/>
                </a:solidFill>
              </a:rPr>
              <a:t>Suunnittelemalla</a:t>
            </a:r>
            <a:r>
              <a:rPr lang="en-US" sz="1400" dirty="0">
                <a:solidFill>
                  <a:schemeClr val="bg1"/>
                </a:solidFill>
              </a:rPr>
              <a:t> </a:t>
            </a:r>
            <a:r>
              <a:rPr lang="en-US" sz="1400" dirty="0" err="1">
                <a:solidFill>
                  <a:schemeClr val="bg1"/>
                </a:solidFill>
              </a:rPr>
              <a:t>opintojasi</a:t>
            </a:r>
            <a:r>
              <a:rPr lang="en-US" sz="1400" dirty="0">
                <a:solidFill>
                  <a:schemeClr val="bg1"/>
                </a:solidFill>
              </a:rPr>
              <a:t> </a:t>
            </a:r>
            <a:r>
              <a:rPr lang="en-US" sz="1400" dirty="0" err="1">
                <a:solidFill>
                  <a:schemeClr val="bg1"/>
                </a:solidFill>
              </a:rPr>
              <a:t>vältät</a:t>
            </a:r>
            <a:r>
              <a:rPr lang="en-US" sz="1400" dirty="0">
                <a:solidFill>
                  <a:schemeClr val="bg1"/>
                </a:solidFill>
              </a:rPr>
              <a:t> </a:t>
            </a:r>
            <a:r>
              <a:rPr lang="en-US" sz="1400" dirty="0" err="1">
                <a:solidFill>
                  <a:schemeClr val="bg1"/>
                </a:solidFill>
              </a:rPr>
              <a:t>stressiä</a:t>
            </a:r>
            <a:r>
              <a:rPr lang="en-US" sz="1400" dirty="0">
                <a:solidFill>
                  <a:schemeClr val="bg1"/>
                </a:solidFill>
              </a:rPr>
              <a:t>. </a:t>
            </a:r>
            <a:r>
              <a:rPr lang="en-US" sz="1400" dirty="0" err="1">
                <a:solidFill>
                  <a:schemeClr val="bg1"/>
                </a:solidFill>
              </a:rPr>
              <a:t>Valitse</a:t>
            </a:r>
            <a:r>
              <a:rPr lang="en-US" sz="1400" dirty="0">
                <a:solidFill>
                  <a:schemeClr val="bg1"/>
                </a:solidFill>
              </a:rPr>
              <a:t> </a:t>
            </a:r>
            <a:r>
              <a:rPr lang="en-US" sz="1400" dirty="0" err="1">
                <a:solidFill>
                  <a:schemeClr val="bg1"/>
                </a:solidFill>
              </a:rPr>
              <a:t>opiskeluun</a:t>
            </a:r>
            <a:r>
              <a:rPr lang="en-US" sz="1400" dirty="0">
                <a:solidFill>
                  <a:schemeClr val="bg1"/>
                </a:solidFill>
              </a:rPr>
              <a:t> </a:t>
            </a:r>
            <a:r>
              <a:rPr lang="en-US" sz="1400" dirty="0" err="1">
                <a:solidFill>
                  <a:schemeClr val="bg1"/>
                </a:solidFill>
              </a:rPr>
              <a:t>rauhallinen</a:t>
            </a:r>
            <a:r>
              <a:rPr lang="en-US" sz="1400" dirty="0">
                <a:solidFill>
                  <a:schemeClr val="bg1"/>
                </a:solidFill>
              </a:rPr>
              <a:t> </a:t>
            </a:r>
            <a:r>
              <a:rPr lang="en-US" sz="1400" dirty="0" err="1">
                <a:solidFill>
                  <a:schemeClr val="bg1"/>
                </a:solidFill>
              </a:rPr>
              <a:t>paikka</a:t>
            </a:r>
            <a:r>
              <a:rPr lang="en-US" sz="1400" dirty="0">
                <a:solidFill>
                  <a:schemeClr val="bg1"/>
                </a:solidFill>
              </a:rPr>
              <a:t> ja </a:t>
            </a:r>
            <a:r>
              <a:rPr lang="en-US" sz="1400" dirty="0" err="1">
                <a:solidFill>
                  <a:schemeClr val="bg1"/>
                </a:solidFill>
              </a:rPr>
              <a:t>pukeudu</a:t>
            </a:r>
            <a:r>
              <a:rPr lang="en-US" sz="1400" dirty="0">
                <a:solidFill>
                  <a:schemeClr val="bg1"/>
                </a:solidFill>
              </a:rPr>
              <a:t> </a:t>
            </a:r>
            <a:r>
              <a:rPr lang="en-US" sz="1400" dirty="0" err="1">
                <a:solidFill>
                  <a:schemeClr val="bg1"/>
                </a:solidFill>
              </a:rPr>
              <a:t>mukavasti</a:t>
            </a:r>
            <a:r>
              <a:rPr lang="en-US" sz="1400" dirty="0">
                <a:solidFill>
                  <a:schemeClr val="bg1"/>
                </a:solidFill>
              </a:rPr>
              <a:t>. Voit </a:t>
            </a:r>
            <a:r>
              <a:rPr lang="en-US" sz="1400" dirty="0" err="1">
                <a:solidFill>
                  <a:schemeClr val="bg1"/>
                </a:solidFill>
              </a:rPr>
              <a:t>käyttää</a:t>
            </a:r>
            <a:r>
              <a:rPr lang="en-US" sz="1400" dirty="0">
                <a:solidFill>
                  <a:schemeClr val="bg1"/>
                </a:solidFill>
              </a:rPr>
              <a:t> </a:t>
            </a:r>
            <a:r>
              <a:rPr lang="en-US" sz="1400" dirty="0" err="1">
                <a:solidFill>
                  <a:schemeClr val="bg1"/>
                </a:solidFill>
              </a:rPr>
              <a:t>kuulokkeita</a:t>
            </a:r>
            <a:r>
              <a:rPr lang="en-US" sz="1400" dirty="0">
                <a:solidFill>
                  <a:schemeClr val="bg1"/>
                </a:solidFill>
              </a:rPr>
              <a:t> tai </a:t>
            </a:r>
            <a:r>
              <a:rPr lang="en-US" sz="1400" dirty="0" err="1">
                <a:solidFill>
                  <a:schemeClr val="bg1"/>
                </a:solidFill>
              </a:rPr>
              <a:t>korvatulppia</a:t>
            </a:r>
            <a:r>
              <a:rPr lang="en-US" sz="1400" dirty="0">
                <a:solidFill>
                  <a:schemeClr val="bg1"/>
                </a:solidFill>
              </a:rPr>
              <a:t>, </a:t>
            </a:r>
            <a:r>
              <a:rPr lang="en-US" sz="1400" dirty="0" err="1">
                <a:solidFill>
                  <a:schemeClr val="bg1"/>
                </a:solidFill>
              </a:rPr>
              <a:t>jos</a:t>
            </a:r>
            <a:r>
              <a:rPr lang="en-US" sz="1400" dirty="0">
                <a:solidFill>
                  <a:schemeClr val="bg1"/>
                </a:solidFill>
              </a:rPr>
              <a:t> </a:t>
            </a:r>
            <a:r>
              <a:rPr lang="en-US" sz="1400" dirty="0" err="1">
                <a:solidFill>
                  <a:schemeClr val="bg1"/>
                </a:solidFill>
              </a:rPr>
              <a:t>ympäristö</a:t>
            </a:r>
            <a:r>
              <a:rPr lang="en-US" sz="1400" dirty="0">
                <a:solidFill>
                  <a:schemeClr val="bg1"/>
                </a:solidFill>
              </a:rPr>
              <a:t> on </a:t>
            </a:r>
            <a:r>
              <a:rPr lang="en-US" sz="1400" dirty="0" err="1">
                <a:solidFill>
                  <a:schemeClr val="bg1"/>
                </a:solidFill>
              </a:rPr>
              <a:t>meluisa</a:t>
            </a:r>
            <a:r>
              <a:rPr lang="en-US" sz="1400" dirty="0">
                <a:solidFill>
                  <a:schemeClr val="bg1"/>
                </a:solidFill>
              </a:rPr>
              <a:t>. </a:t>
            </a:r>
            <a:r>
              <a:rPr lang="en-US" sz="1400" dirty="0" err="1">
                <a:solidFill>
                  <a:schemeClr val="bg1"/>
                </a:solidFill>
              </a:rPr>
              <a:t>Kannattaa</a:t>
            </a:r>
            <a:r>
              <a:rPr lang="en-US" sz="1400" dirty="0">
                <a:solidFill>
                  <a:schemeClr val="bg1"/>
                </a:solidFill>
              </a:rPr>
              <a:t> </a:t>
            </a:r>
            <a:r>
              <a:rPr lang="en-US" sz="1400" dirty="0" err="1">
                <a:solidFill>
                  <a:schemeClr val="bg1"/>
                </a:solidFill>
              </a:rPr>
              <a:t>myös</a:t>
            </a:r>
            <a:r>
              <a:rPr lang="en-US" sz="1400" dirty="0">
                <a:solidFill>
                  <a:schemeClr val="bg1"/>
                </a:solidFill>
              </a:rPr>
              <a:t> </a:t>
            </a:r>
            <a:r>
              <a:rPr lang="en-US" sz="1400" dirty="0" err="1">
                <a:solidFill>
                  <a:schemeClr val="bg1"/>
                </a:solidFill>
              </a:rPr>
              <a:t>kokeilla</a:t>
            </a:r>
            <a:r>
              <a:rPr lang="en-US" sz="1400" dirty="0">
                <a:solidFill>
                  <a:schemeClr val="bg1"/>
                </a:solidFill>
              </a:rPr>
              <a:t> </a:t>
            </a:r>
            <a:r>
              <a:rPr lang="en-US" sz="1400" dirty="0" err="1">
                <a:solidFill>
                  <a:schemeClr val="bg1"/>
                </a:solidFill>
              </a:rPr>
              <a:t>erilaisia</a:t>
            </a:r>
            <a:r>
              <a:rPr lang="en-US" sz="1400" dirty="0">
                <a:solidFill>
                  <a:schemeClr val="bg1"/>
                </a:solidFill>
              </a:rPr>
              <a:t> </a:t>
            </a:r>
            <a:r>
              <a:rPr lang="en-US" sz="1400" dirty="0" err="1">
                <a:solidFill>
                  <a:schemeClr val="bg1"/>
                </a:solidFill>
              </a:rPr>
              <a:t>apuvälineitä</a:t>
            </a:r>
            <a:r>
              <a:rPr lang="en-US" sz="1400" dirty="0">
                <a:solidFill>
                  <a:schemeClr val="bg1"/>
                </a:solidFill>
              </a:rPr>
              <a:t>, </a:t>
            </a:r>
            <a:r>
              <a:rPr lang="en-US" sz="1400" dirty="0" err="1">
                <a:solidFill>
                  <a:schemeClr val="bg1"/>
                </a:solidFill>
              </a:rPr>
              <a:t>kuten</a:t>
            </a:r>
            <a:r>
              <a:rPr lang="en-US" sz="1400" dirty="0">
                <a:solidFill>
                  <a:schemeClr val="bg1"/>
                </a:solidFill>
              </a:rPr>
              <a:t> </a:t>
            </a:r>
            <a:r>
              <a:rPr lang="en-US" sz="1400" dirty="0" err="1">
                <a:solidFill>
                  <a:schemeClr val="bg1"/>
                </a:solidFill>
              </a:rPr>
              <a:t>stressipalloa</a:t>
            </a:r>
            <a:r>
              <a:rPr lang="en-US" sz="1400" dirty="0">
                <a:solidFill>
                  <a:schemeClr val="bg1"/>
                </a:solidFill>
              </a:rPr>
              <a:t>, </a:t>
            </a:r>
            <a:r>
              <a:rPr lang="en-US" sz="1400" dirty="0" err="1">
                <a:solidFill>
                  <a:schemeClr val="bg1"/>
                </a:solidFill>
              </a:rPr>
              <a:t>fidgettiä</a:t>
            </a:r>
            <a:r>
              <a:rPr lang="en-US" sz="1400" dirty="0">
                <a:solidFill>
                  <a:schemeClr val="bg1"/>
                </a:solidFill>
              </a:rPr>
              <a:t> tai </a:t>
            </a:r>
            <a:r>
              <a:rPr lang="en-US" sz="1400" dirty="0" err="1">
                <a:solidFill>
                  <a:schemeClr val="bg1"/>
                </a:solidFill>
              </a:rPr>
              <a:t>painopeittoa</a:t>
            </a:r>
            <a:r>
              <a:rPr lang="en-US" sz="1400" dirty="0">
                <a:solidFill>
                  <a:schemeClr val="bg1"/>
                </a:solidFill>
              </a:rPr>
              <a:t>. Ne </a:t>
            </a:r>
            <a:r>
              <a:rPr lang="en-US" sz="1400" dirty="0" err="1">
                <a:solidFill>
                  <a:schemeClr val="bg1"/>
                </a:solidFill>
              </a:rPr>
              <a:t>saattavat</a:t>
            </a:r>
            <a:r>
              <a:rPr lang="en-US" sz="1400" dirty="0">
                <a:solidFill>
                  <a:schemeClr val="bg1"/>
                </a:solidFill>
              </a:rPr>
              <a:t> </a:t>
            </a:r>
            <a:r>
              <a:rPr lang="en-US" sz="1400" dirty="0" err="1">
                <a:solidFill>
                  <a:schemeClr val="bg1"/>
                </a:solidFill>
              </a:rPr>
              <a:t>auttaa</a:t>
            </a:r>
            <a:r>
              <a:rPr lang="en-US" sz="1400" dirty="0">
                <a:solidFill>
                  <a:schemeClr val="bg1"/>
                </a:solidFill>
              </a:rPr>
              <a:t> </a:t>
            </a:r>
            <a:r>
              <a:rPr lang="en-US" sz="1400" dirty="0" err="1">
                <a:solidFill>
                  <a:schemeClr val="bg1"/>
                </a:solidFill>
              </a:rPr>
              <a:t>sinua</a:t>
            </a:r>
            <a:r>
              <a:rPr lang="en-US" sz="1400" dirty="0">
                <a:solidFill>
                  <a:schemeClr val="bg1"/>
                </a:solidFill>
              </a:rPr>
              <a:t> </a:t>
            </a:r>
            <a:r>
              <a:rPr lang="en-US" sz="1400" dirty="0" err="1">
                <a:solidFill>
                  <a:schemeClr val="bg1"/>
                </a:solidFill>
              </a:rPr>
              <a:t>keskittymään</a:t>
            </a:r>
            <a:r>
              <a:rPr lang="en-US" sz="1400" dirty="0">
                <a:solidFill>
                  <a:schemeClr val="bg1"/>
                </a:solidFill>
              </a:rPr>
              <a:t>.</a:t>
            </a:r>
          </a:p>
          <a:p>
            <a:pPr>
              <a:lnSpc>
                <a:spcPct val="150000"/>
              </a:lnSpc>
            </a:pPr>
            <a:endParaRPr lang="en-US" sz="1400" dirty="0">
              <a:solidFill>
                <a:schemeClr val="bg1"/>
              </a:solidFill>
            </a:endParaRPr>
          </a:p>
          <a:p>
            <a:pPr>
              <a:lnSpc>
                <a:spcPct val="150000"/>
              </a:lnSpc>
            </a:pPr>
            <a:r>
              <a:rPr lang="en-US" sz="1400" dirty="0" err="1">
                <a:solidFill>
                  <a:schemeClr val="bg1"/>
                </a:solidFill>
              </a:rPr>
              <a:t>Opiskelutekniikoista</a:t>
            </a:r>
            <a:r>
              <a:rPr lang="en-US" sz="1400" dirty="0">
                <a:solidFill>
                  <a:schemeClr val="bg1"/>
                </a:solidFill>
              </a:rPr>
              <a:t> </a:t>
            </a:r>
          </a:p>
          <a:p>
            <a:pPr>
              <a:lnSpc>
                <a:spcPct val="150000"/>
              </a:lnSpc>
            </a:pPr>
            <a:r>
              <a:rPr lang="en-US" sz="1400" dirty="0">
                <a:solidFill>
                  <a:schemeClr val="bg1"/>
                </a:solidFill>
              </a:rPr>
              <a:t>Pomodoro-</a:t>
            </a:r>
            <a:r>
              <a:rPr lang="en-US" sz="1400" dirty="0" err="1">
                <a:solidFill>
                  <a:schemeClr val="bg1"/>
                </a:solidFill>
              </a:rPr>
              <a:t>tekniikka</a:t>
            </a:r>
            <a:r>
              <a:rPr lang="en-US" sz="1400" dirty="0">
                <a:solidFill>
                  <a:schemeClr val="bg1"/>
                </a:solidFill>
              </a:rPr>
              <a:t> on </a:t>
            </a:r>
            <a:r>
              <a:rPr lang="en-US" sz="1400" dirty="0" err="1">
                <a:solidFill>
                  <a:schemeClr val="bg1"/>
                </a:solidFill>
              </a:rPr>
              <a:t>hyvä</a:t>
            </a:r>
            <a:r>
              <a:rPr lang="en-US" sz="1400" dirty="0">
                <a:solidFill>
                  <a:schemeClr val="bg1"/>
                </a:solidFill>
              </a:rPr>
              <a:t> tapa </a:t>
            </a:r>
            <a:r>
              <a:rPr lang="en-US" sz="1400" dirty="0" err="1">
                <a:solidFill>
                  <a:schemeClr val="bg1"/>
                </a:solidFill>
              </a:rPr>
              <a:t>hallita</a:t>
            </a:r>
            <a:r>
              <a:rPr lang="en-US" sz="1400" dirty="0">
                <a:solidFill>
                  <a:schemeClr val="bg1"/>
                </a:solidFill>
              </a:rPr>
              <a:t> </a:t>
            </a:r>
            <a:r>
              <a:rPr lang="en-US" sz="1400" dirty="0" err="1">
                <a:solidFill>
                  <a:schemeClr val="bg1"/>
                </a:solidFill>
              </a:rPr>
              <a:t>aikaa</a:t>
            </a:r>
            <a:r>
              <a:rPr lang="en-US" sz="1400" dirty="0">
                <a:solidFill>
                  <a:schemeClr val="bg1"/>
                </a:solidFill>
              </a:rPr>
              <a:t>. </a:t>
            </a:r>
            <a:r>
              <a:rPr lang="en-US" sz="1400" dirty="0" err="1">
                <a:solidFill>
                  <a:schemeClr val="bg1"/>
                </a:solidFill>
              </a:rPr>
              <a:t>Siinä</a:t>
            </a:r>
            <a:r>
              <a:rPr lang="en-US" sz="1400" dirty="0">
                <a:solidFill>
                  <a:schemeClr val="bg1"/>
                </a:solidFill>
              </a:rPr>
              <a:t> </a:t>
            </a:r>
            <a:r>
              <a:rPr lang="en-US" sz="1400" dirty="0" err="1">
                <a:solidFill>
                  <a:schemeClr val="bg1"/>
                </a:solidFill>
              </a:rPr>
              <a:t>opiskelet</a:t>
            </a:r>
            <a:r>
              <a:rPr lang="en-US" sz="1400" dirty="0">
                <a:solidFill>
                  <a:schemeClr val="bg1"/>
                </a:solidFill>
              </a:rPr>
              <a:t> </a:t>
            </a:r>
            <a:r>
              <a:rPr lang="en-US" sz="1400" dirty="0" err="1">
                <a:solidFill>
                  <a:schemeClr val="bg1"/>
                </a:solidFill>
              </a:rPr>
              <a:t>noin</a:t>
            </a:r>
            <a:r>
              <a:rPr lang="en-US" sz="1400" dirty="0">
                <a:solidFill>
                  <a:schemeClr val="bg1"/>
                </a:solidFill>
              </a:rPr>
              <a:t> 15–25 </a:t>
            </a:r>
            <a:r>
              <a:rPr lang="en-US" sz="1400" dirty="0" err="1">
                <a:solidFill>
                  <a:schemeClr val="bg1"/>
                </a:solidFill>
              </a:rPr>
              <a:t>minuuttia</a:t>
            </a:r>
            <a:r>
              <a:rPr lang="en-US" sz="1400" dirty="0">
                <a:solidFill>
                  <a:schemeClr val="bg1"/>
                </a:solidFill>
              </a:rPr>
              <a:t> ja </a:t>
            </a:r>
            <a:r>
              <a:rPr lang="en-US" sz="1400" dirty="0" err="1">
                <a:solidFill>
                  <a:schemeClr val="bg1"/>
                </a:solidFill>
              </a:rPr>
              <a:t>pidät</a:t>
            </a:r>
            <a:r>
              <a:rPr lang="en-US" sz="1400" dirty="0">
                <a:solidFill>
                  <a:schemeClr val="bg1"/>
                </a:solidFill>
              </a:rPr>
              <a:t> </a:t>
            </a:r>
            <a:r>
              <a:rPr lang="en-US" sz="1400" dirty="0" err="1">
                <a:solidFill>
                  <a:schemeClr val="bg1"/>
                </a:solidFill>
              </a:rPr>
              <a:t>sitten</a:t>
            </a:r>
            <a:r>
              <a:rPr lang="en-US" sz="1400" dirty="0">
                <a:solidFill>
                  <a:schemeClr val="bg1"/>
                </a:solidFill>
              </a:rPr>
              <a:t> 5 </a:t>
            </a:r>
            <a:r>
              <a:rPr lang="en-US" sz="1400" dirty="0" err="1">
                <a:solidFill>
                  <a:schemeClr val="bg1"/>
                </a:solidFill>
              </a:rPr>
              <a:t>minuutin</a:t>
            </a:r>
            <a:r>
              <a:rPr lang="en-US" sz="1400" dirty="0">
                <a:solidFill>
                  <a:schemeClr val="bg1"/>
                </a:solidFill>
              </a:rPr>
              <a:t> tauon. </a:t>
            </a:r>
            <a:r>
              <a:rPr lang="en-US" sz="1400" dirty="0" err="1">
                <a:solidFill>
                  <a:schemeClr val="bg1"/>
                </a:solidFill>
              </a:rPr>
              <a:t>Tämä</a:t>
            </a:r>
            <a:r>
              <a:rPr lang="en-US" sz="1400" dirty="0">
                <a:solidFill>
                  <a:schemeClr val="bg1"/>
                </a:solidFill>
              </a:rPr>
              <a:t> </a:t>
            </a:r>
            <a:r>
              <a:rPr lang="en-US" sz="1400" dirty="0" err="1">
                <a:solidFill>
                  <a:schemeClr val="bg1"/>
                </a:solidFill>
              </a:rPr>
              <a:t>auttaa</a:t>
            </a:r>
            <a:r>
              <a:rPr lang="en-US" sz="1400" dirty="0">
                <a:solidFill>
                  <a:schemeClr val="bg1"/>
                </a:solidFill>
              </a:rPr>
              <a:t> </a:t>
            </a:r>
            <a:r>
              <a:rPr lang="en-US" sz="1400" dirty="0" err="1">
                <a:solidFill>
                  <a:schemeClr val="bg1"/>
                </a:solidFill>
              </a:rPr>
              <a:t>jaksamaan</a:t>
            </a:r>
            <a:r>
              <a:rPr lang="en-US" sz="1400" dirty="0">
                <a:solidFill>
                  <a:schemeClr val="bg1"/>
                </a:solidFill>
              </a:rPr>
              <a:t> </a:t>
            </a:r>
            <a:r>
              <a:rPr lang="en-US" sz="1400" dirty="0" err="1">
                <a:solidFill>
                  <a:schemeClr val="bg1"/>
                </a:solidFill>
              </a:rPr>
              <a:t>paremmin</a:t>
            </a:r>
            <a:r>
              <a:rPr lang="en-US" sz="1400" dirty="0">
                <a:solidFill>
                  <a:schemeClr val="bg1"/>
                </a:solidFill>
              </a:rPr>
              <a:t> ja </a:t>
            </a:r>
            <a:r>
              <a:rPr lang="en-US" sz="1400" dirty="0" err="1">
                <a:solidFill>
                  <a:schemeClr val="bg1"/>
                </a:solidFill>
              </a:rPr>
              <a:t>keskittymään</a:t>
            </a:r>
            <a:r>
              <a:rPr lang="en-US" sz="1400" dirty="0">
                <a:solidFill>
                  <a:schemeClr val="bg1"/>
                </a:solidFill>
              </a:rPr>
              <a:t>. Kun </a:t>
            </a:r>
            <a:r>
              <a:rPr lang="en-US" sz="1400" dirty="0" err="1">
                <a:solidFill>
                  <a:schemeClr val="bg1"/>
                </a:solidFill>
              </a:rPr>
              <a:t>olet</a:t>
            </a:r>
            <a:r>
              <a:rPr lang="en-US" sz="1400" dirty="0">
                <a:solidFill>
                  <a:schemeClr val="bg1"/>
                </a:solidFill>
              </a:rPr>
              <a:t> </a:t>
            </a:r>
            <a:r>
              <a:rPr lang="en-US" sz="1400" dirty="0" err="1">
                <a:solidFill>
                  <a:schemeClr val="bg1"/>
                </a:solidFill>
              </a:rPr>
              <a:t>tehnyt</a:t>
            </a:r>
            <a:r>
              <a:rPr lang="en-US" sz="1400" dirty="0">
                <a:solidFill>
                  <a:schemeClr val="bg1"/>
                </a:solidFill>
              </a:rPr>
              <a:t> </a:t>
            </a:r>
            <a:r>
              <a:rPr lang="en-US" sz="1400" dirty="0" err="1">
                <a:solidFill>
                  <a:schemeClr val="bg1"/>
                </a:solidFill>
              </a:rPr>
              <a:t>monta</a:t>
            </a:r>
            <a:r>
              <a:rPr lang="en-US" sz="1400" dirty="0">
                <a:solidFill>
                  <a:schemeClr val="bg1"/>
                </a:solidFill>
              </a:rPr>
              <a:t> </a:t>
            </a:r>
            <a:r>
              <a:rPr lang="en-US" sz="1400" dirty="0" err="1">
                <a:solidFill>
                  <a:schemeClr val="bg1"/>
                </a:solidFill>
              </a:rPr>
              <a:t>tällaista</a:t>
            </a:r>
            <a:r>
              <a:rPr lang="en-US" sz="1400" dirty="0">
                <a:solidFill>
                  <a:schemeClr val="bg1"/>
                </a:solidFill>
              </a:rPr>
              <a:t> </a:t>
            </a:r>
            <a:r>
              <a:rPr lang="en-US" sz="1400" dirty="0" err="1">
                <a:solidFill>
                  <a:schemeClr val="bg1"/>
                </a:solidFill>
              </a:rPr>
              <a:t>jaksoa</a:t>
            </a:r>
            <a:r>
              <a:rPr lang="en-US" sz="1400" dirty="0">
                <a:solidFill>
                  <a:schemeClr val="bg1"/>
                </a:solidFill>
              </a:rPr>
              <a:t>, </a:t>
            </a:r>
            <a:r>
              <a:rPr lang="en-US" sz="1400" dirty="0" err="1">
                <a:solidFill>
                  <a:schemeClr val="bg1"/>
                </a:solidFill>
              </a:rPr>
              <a:t>pidä</a:t>
            </a:r>
            <a:r>
              <a:rPr lang="en-US" sz="1400" dirty="0">
                <a:solidFill>
                  <a:schemeClr val="bg1"/>
                </a:solidFill>
              </a:rPr>
              <a:t> </a:t>
            </a:r>
            <a:r>
              <a:rPr lang="en-US" sz="1400" dirty="0" err="1">
                <a:solidFill>
                  <a:schemeClr val="bg1"/>
                </a:solidFill>
              </a:rPr>
              <a:t>pidempi</a:t>
            </a:r>
            <a:r>
              <a:rPr lang="en-US" sz="1400" dirty="0">
                <a:solidFill>
                  <a:schemeClr val="bg1"/>
                </a:solidFill>
              </a:rPr>
              <a:t> </a:t>
            </a:r>
            <a:r>
              <a:rPr lang="en-US" sz="1400" dirty="0" err="1">
                <a:solidFill>
                  <a:schemeClr val="bg1"/>
                </a:solidFill>
              </a:rPr>
              <a:t>tauko</a:t>
            </a:r>
            <a:r>
              <a:rPr lang="en-US" sz="1400" dirty="0">
                <a:solidFill>
                  <a:schemeClr val="bg1"/>
                </a:solidFill>
              </a:rPr>
              <a:t>. </a:t>
            </a:r>
            <a:r>
              <a:rPr lang="en-US" sz="1400" dirty="0" err="1">
                <a:solidFill>
                  <a:schemeClr val="bg1"/>
                </a:solidFill>
              </a:rPr>
              <a:t>Lukiessasi</a:t>
            </a:r>
            <a:r>
              <a:rPr lang="en-US" sz="1400" dirty="0">
                <a:solidFill>
                  <a:schemeClr val="bg1"/>
                </a:solidFill>
              </a:rPr>
              <a:t> </a:t>
            </a:r>
            <a:r>
              <a:rPr lang="en-US" sz="1400" dirty="0" err="1">
                <a:solidFill>
                  <a:schemeClr val="bg1"/>
                </a:solidFill>
              </a:rPr>
              <a:t>tekstiä</a:t>
            </a:r>
            <a:r>
              <a:rPr lang="en-US" sz="1400" dirty="0">
                <a:solidFill>
                  <a:schemeClr val="bg1"/>
                </a:solidFill>
              </a:rPr>
              <a:t> </a:t>
            </a:r>
            <a:r>
              <a:rPr lang="en-US" sz="1400" dirty="0" err="1">
                <a:solidFill>
                  <a:schemeClr val="bg1"/>
                </a:solidFill>
              </a:rPr>
              <a:t>voit</a:t>
            </a:r>
            <a:r>
              <a:rPr lang="en-US" sz="1400" dirty="0">
                <a:solidFill>
                  <a:schemeClr val="bg1"/>
                </a:solidFill>
              </a:rPr>
              <a:t> </a:t>
            </a:r>
            <a:r>
              <a:rPr lang="en-US" sz="1400" dirty="0" err="1">
                <a:solidFill>
                  <a:schemeClr val="bg1"/>
                </a:solidFill>
              </a:rPr>
              <a:t>kirjoittaa</a:t>
            </a:r>
            <a:r>
              <a:rPr lang="en-US" sz="1400" dirty="0">
                <a:solidFill>
                  <a:schemeClr val="bg1"/>
                </a:solidFill>
              </a:rPr>
              <a:t> </a:t>
            </a:r>
            <a:r>
              <a:rPr lang="en-US" sz="1400" dirty="0" err="1">
                <a:solidFill>
                  <a:schemeClr val="bg1"/>
                </a:solidFill>
              </a:rPr>
              <a:t>vaikeita</a:t>
            </a:r>
            <a:r>
              <a:rPr lang="en-US" sz="1400" dirty="0">
                <a:solidFill>
                  <a:schemeClr val="bg1"/>
                </a:solidFill>
              </a:rPr>
              <a:t> </a:t>
            </a:r>
            <a:r>
              <a:rPr lang="en-US" sz="1400" dirty="0" err="1">
                <a:solidFill>
                  <a:schemeClr val="bg1"/>
                </a:solidFill>
              </a:rPr>
              <a:t>käsitteitä</a:t>
            </a:r>
            <a:r>
              <a:rPr lang="en-US" sz="1400" dirty="0">
                <a:solidFill>
                  <a:schemeClr val="bg1"/>
                </a:solidFill>
              </a:rPr>
              <a:t> ja </a:t>
            </a:r>
            <a:r>
              <a:rPr lang="en-US" sz="1400" dirty="0" err="1">
                <a:solidFill>
                  <a:schemeClr val="bg1"/>
                </a:solidFill>
              </a:rPr>
              <a:t>niiden</a:t>
            </a:r>
            <a:r>
              <a:rPr lang="en-US" sz="1400" dirty="0">
                <a:solidFill>
                  <a:schemeClr val="bg1"/>
                </a:solidFill>
              </a:rPr>
              <a:t> </a:t>
            </a:r>
            <a:r>
              <a:rPr lang="en-US" sz="1400" dirty="0" err="1">
                <a:solidFill>
                  <a:schemeClr val="bg1"/>
                </a:solidFill>
              </a:rPr>
              <a:t>selityksiä</a:t>
            </a:r>
            <a:r>
              <a:rPr lang="en-US" sz="1400" dirty="0">
                <a:solidFill>
                  <a:schemeClr val="bg1"/>
                </a:solidFill>
              </a:rPr>
              <a:t> </a:t>
            </a:r>
            <a:r>
              <a:rPr lang="en-US" sz="1400" dirty="0" err="1">
                <a:solidFill>
                  <a:schemeClr val="bg1"/>
                </a:solidFill>
              </a:rPr>
              <a:t>ylös</a:t>
            </a:r>
            <a:r>
              <a:rPr lang="en-US" sz="1400" dirty="0">
                <a:solidFill>
                  <a:schemeClr val="bg1"/>
                </a:solidFill>
              </a:rPr>
              <a:t>. Voit </a:t>
            </a:r>
            <a:r>
              <a:rPr lang="en-US" sz="1400" dirty="0" err="1">
                <a:solidFill>
                  <a:schemeClr val="bg1"/>
                </a:solidFill>
              </a:rPr>
              <a:t>myös</a:t>
            </a:r>
            <a:r>
              <a:rPr lang="en-US" sz="1400" dirty="0">
                <a:solidFill>
                  <a:schemeClr val="bg1"/>
                </a:solidFill>
              </a:rPr>
              <a:t> </a:t>
            </a:r>
            <a:r>
              <a:rPr lang="en-US" sz="1400" dirty="0" err="1">
                <a:solidFill>
                  <a:schemeClr val="bg1"/>
                </a:solidFill>
              </a:rPr>
              <a:t>kysyä</a:t>
            </a:r>
            <a:r>
              <a:rPr lang="en-US" sz="1400" dirty="0">
                <a:solidFill>
                  <a:schemeClr val="bg1"/>
                </a:solidFill>
              </a:rPr>
              <a:t> </a:t>
            </a:r>
            <a:r>
              <a:rPr lang="en-US" sz="1400" dirty="0" err="1">
                <a:solidFill>
                  <a:schemeClr val="bg1"/>
                </a:solidFill>
              </a:rPr>
              <a:t>itseltäsi</a:t>
            </a:r>
            <a:r>
              <a:rPr lang="en-US" sz="1400" dirty="0">
                <a:solidFill>
                  <a:schemeClr val="bg1"/>
                </a:solidFill>
              </a:rPr>
              <a:t> </a:t>
            </a:r>
            <a:r>
              <a:rPr lang="en-US" sz="1400" dirty="0" err="1">
                <a:solidFill>
                  <a:schemeClr val="bg1"/>
                </a:solidFill>
              </a:rPr>
              <a:t>kysymyksiä</a:t>
            </a:r>
            <a:r>
              <a:rPr lang="en-US" sz="1400" dirty="0">
                <a:solidFill>
                  <a:schemeClr val="bg1"/>
                </a:solidFill>
              </a:rPr>
              <a:t> </a:t>
            </a:r>
            <a:r>
              <a:rPr lang="en-US" sz="1400" dirty="0" err="1">
                <a:solidFill>
                  <a:schemeClr val="bg1"/>
                </a:solidFill>
              </a:rPr>
              <a:t>siitä</a:t>
            </a:r>
            <a:r>
              <a:rPr lang="en-US" sz="1400" dirty="0">
                <a:solidFill>
                  <a:schemeClr val="bg1"/>
                </a:solidFill>
              </a:rPr>
              <a:t>, </a:t>
            </a:r>
            <a:r>
              <a:rPr lang="en-US" sz="1400" dirty="0" err="1">
                <a:solidFill>
                  <a:schemeClr val="bg1"/>
                </a:solidFill>
              </a:rPr>
              <a:t>mistä</a:t>
            </a:r>
            <a:r>
              <a:rPr lang="en-US" sz="1400" dirty="0">
                <a:solidFill>
                  <a:schemeClr val="bg1"/>
                </a:solidFill>
              </a:rPr>
              <a:t> </a:t>
            </a:r>
            <a:r>
              <a:rPr lang="en-US" sz="1400" dirty="0" err="1">
                <a:solidFill>
                  <a:schemeClr val="bg1"/>
                </a:solidFill>
              </a:rPr>
              <a:t>tekstin</a:t>
            </a:r>
            <a:r>
              <a:rPr lang="en-US" sz="1400" dirty="0">
                <a:solidFill>
                  <a:schemeClr val="bg1"/>
                </a:solidFill>
              </a:rPr>
              <a:t> </a:t>
            </a:r>
            <a:r>
              <a:rPr lang="en-US" sz="1400" dirty="0" err="1">
                <a:solidFill>
                  <a:schemeClr val="bg1"/>
                </a:solidFill>
              </a:rPr>
              <a:t>kappale</a:t>
            </a:r>
            <a:r>
              <a:rPr lang="en-US" sz="1400" dirty="0">
                <a:solidFill>
                  <a:schemeClr val="bg1"/>
                </a:solidFill>
              </a:rPr>
              <a:t> </a:t>
            </a:r>
            <a:r>
              <a:rPr lang="en-US" sz="1400" dirty="0" err="1">
                <a:solidFill>
                  <a:schemeClr val="bg1"/>
                </a:solidFill>
              </a:rPr>
              <a:t>kertoo</a:t>
            </a:r>
            <a:r>
              <a:rPr lang="en-US" sz="1400" dirty="0">
                <a:solidFill>
                  <a:schemeClr val="bg1"/>
                </a:solidFill>
              </a:rPr>
              <a:t>.  </a:t>
            </a:r>
            <a:r>
              <a:rPr lang="en-US" sz="1400" dirty="0" err="1">
                <a:solidFill>
                  <a:schemeClr val="bg1"/>
                </a:solidFill>
              </a:rPr>
              <a:t>Vastaa</a:t>
            </a:r>
            <a:r>
              <a:rPr lang="en-US" sz="1400" dirty="0">
                <a:solidFill>
                  <a:schemeClr val="bg1"/>
                </a:solidFill>
              </a:rPr>
              <a:t> </a:t>
            </a:r>
            <a:r>
              <a:rPr lang="en-US" sz="1400" dirty="0" err="1">
                <a:solidFill>
                  <a:schemeClr val="bg1"/>
                </a:solidFill>
              </a:rPr>
              <a:t>myös</a:t>
            </a:r>
            <a:r>
              <a:rPr lang="en-US" sz="1400" dirty="0">
                <a:solidFill>
                  <a:schemeClr val="bg1"/>
                </a:solidFill>
              </a:rPr>
              <a:t> </a:t>
            </a:r>
            <a:r>
              <a:rPr lang="en-US" sz="1400" dirty="0" err="1">
                <a:solidFill>
                  <a:schemeClr val="bg1"/>
                </a:solidFill>
              </a:rPr>
              <a:t>kysymyksiisi</a:t>
            </a:r>
            <a:r>
              <a:rPr lang="en-US" sz="1400" dirty="0">
                <a:solidFill>
                  <a:schemeClr val="bg1"/>
                </a:solidFill>
              </a:rPr>
              <a:t>. Voit </a:t>
            </a:r>
            <a:r>
              <a:rPr lang="en-US" sz="1400" dirty="0" err="1">
                <a:solidFill>
                  <a:schemeClr val="bg1"/>
                </a:solidFill>
              </a:rPr>
              <a:t>myös</a:t>
            </a:r>
            <a:r>
              <a:rPr lang="en-US" sz="1400" dirty="0">
                <a:solidFill>
                  <a:schemeClr val="bg1"/>
                </a:solidFill>
              </a:rPr>
              <a:t> </a:t>
            </a:r>
            <a:r>
              <a:rPr lang="en-US" sz="1400" dirty="0" err="1">
                <a:solidFill>
                  <a:schemeClr val="bg1"/>
                </a:solidFill>
              </a:rPr>
              <a:t>kuunnella</a:t>
            </a:r>
            <a:r>
              <a:rPr lang="en-US" sz="1400" dirty="0">
                <a:solidFill>
                  <a:schemeClr val="bg1"/>
                </a:solidFill>
              </a:rPr>
              <a:t> </a:t>
            </a:r>
            <a:r>
              <a:rPr lang="en-US" sz="1400" dirty="0" err="1">
                <a:solidFill>
                  <a:schemeClr val="bg1"/>
                </a:solidFill>
              </a:rPr>
              <a:t>tekstin</a:t>
            </a:r>
            <a:r>
              <a:rPr lang="en-US" sz="1400" dirty="0">
                <a:solidFill>
                  <a:schemeClr val="bg1"/>
                </a:solidFill>
              </a:rPr>
              <a:t> </a:t>
            </a:r>
            <a:r>
              <a:rPr lang="en-US" sz="1400" dirty="0" err="1">
                <a:solidFill>
                  <a:schemeClr val="bg1"/>
                </a:solidFill>
              </a:rPr>
              <a:t>samalla</a:t>
            </a:r>
            <a:r>
              <a:rPr lang="en-US" sz="1400" dirty="0">
                <a:solidFill>
                  <a:schemeClr val="bg1"/>
                </a:solidFill>
              </a:rPr>
              <a:t>, </a:t>
            </a:r>
            <a:r>
              <a:rPr lang="en-US" sz="1400" dirty="0" err="1">
                <a:solidFill>
                  <a:schemeClr val="bg1"/>
                </a:solidFill>
              </a:rPr>
              <a:t>kun</a:t>
            </a:r>
            <a:r>
              <a:rPr lang="en-US" sz="1400" dirty="0">
                <a:solidFill>
                  <a:schemeClr val="bg1"/>
                </a:solidFill>
              </a:rPr>
              <a:t> </a:t>
            </a:r>
            <a:r>
              <a:rPr lang="en-US" sz="1400" dirty="0" err="1">
                <a:solidFill>
                  <a:schemeClr val="bg1"/>
                </a:solidFill>
              </a:rPr>
              <a:t>kävelet</a:t>
            </a:r>
            <a:r>
              <a:rPr lang="en-US" sz="1400" dirty="0">
                <a:solidFill>
                  <a:schemeClr val="bg1"/>
                </a:solidFill>
              </a:rPr>
              <a:t> tai </a:t>
            </a:r>
            <a:r>
              <a:rPr lang="en-US" sz="1400" dirty="0" err="1">
                <a:solidFill>
                  <a:schemeClr val="bg1"/>
                </a:solidFill>
              </a:rPr>
              <a:t>siivoat</a:t>
            </a:r>
            <a:r>
              <a:rPr lang="en-US" sz="1400" dirty="0">
                <a:solidFill>
                  <a:schemeClr val="bg1"/>
                </a:solidFill>
              </a:rPr>
              <a:t>. Tee </a:t>
            </a:r>
            <a:r>
              <a:rPr lang="en-US" sz="1400" dirty="0" err="1">
                <a:solidFill>
                  <a:schemeClr val="bg1"/>
                </a:solidFill>
              </a:rPr>
              <a:t>tekstistä</a:t>
            </a:r>
            <a:r>
              <a:rPr lang="en-US" sz="1400" dirty="0">
                <a:solidFill>
                  <a:schemeClr val="bg1"/>
                </a:solidFill>
              </a:rPr>
              <a:t> </a:t>
            </a:r>
            <a:r>
              <a:rPr lang="en-US" sz="1400" dirty="0" err="1">
                <a:solidFill>
                  <a:schemeClr val="bg1"/>
                </a:solidFill>
              </a:rPr>
              <a:t>lunttilappuja</a:t>
            </a:r>
            <a:r>
              <a:rPr lang="en-US" sz="1400" dirty="0">
                <a:solidFill>
                  <a:schemeClr val="bg1"/>
                </a:solidFill>
              </a:rPr>
              <a:t>, </a:t>
            </a:r>
            <a:r>
              <a:rPr lang="en-US" sz="1400" dirty="0" err="1">
                <a:solidFill>
                  <a:schemeClr val="bg1"/>
                </a:solidFill>
              </a:rPr>
              <a:t>joihin</a:t>
            </a:r>
            <a:r>
              <a:rPr lang="en-US" sz="1400" dirty="0">
                <a:solidFill>
                  <a:schemeClr val="bg1"/>
                </a:solidFill>
              </a:rPr>
              <a:t> </a:t>
            </a:r>
            <a:r>
              <a:rPr lang="en-US" sz="1400" dirty="0" err="1">
                <a:solidFill>
                  <a:schemeClr val="bg1"/>
                </a:solidFill>
              </a:rPr>
              <a:t>kirjoitat</a:t>
            </a:r>
            <a:r>
              <a:rPr lang="en-US" sz="1400" dirty="0">
                <a:solidFill>
                  <a:schemeClr val="bg1"/>
                </a:solidFill>
              </a:rPr>
              <a:t> </a:t>
            </a:r>
            <a:r>
              <a:rPr lang="en-US" sz="1400" dirty="0" err="1">
                <a:solidFill>
                  <a:schemeClr val="bg1"/>
                </a:solidFill>
              </a:rPr>
              <a:t>tärkeitä</a:t>
            </a:r>
            <a:r>
              <a:rPr lang="en-US" sz="1400" dirty="0">
                <a:solidFill>
                  <a:schemeClr val="bg1"/>
                </a:solidFill>
              </a:rPr>
              <a:t> </a:t>
            </a:r>
            <a:r>
              <a:rPr lang="en-US" sz="1400" dirty="0" err="1">
                <a:solidFill>
                  <a:schemeClr val="bg1"/>
                </a:solidFill>
              </a:rPr>
              <a:t>sanoja</a:t>
            </a:r>
            <a:r>
              <a:rPr lang="en-US" sz="1400" dirty="0">
                <a:solidFill>
                  <a:schemeClr val="bg1"/>
                </a:solidFill>
              </a:rPr>
              <a:t> tai </a:t>
            </a:r>
            <a:r>
              <a:rPr lang="en-US" sz="1400" dirty="0" err="1">
                <a:solidFill>
                  <a:schemeClr val="bg1"/>
                </a:solidFill>
              </a:rPr>
              <a:t>sääntöjä</a:t>
            </a:r>
            <a:r>
              <a:rPr lang="en-US" sz="1400" dirty="0">
                <a:solidFill>
                  <a:schemeClr val="bg1"/>
                </a:solidFill>
              </a:rPr>
              <a:t>. </a:t>
            </a:r>
            <a:r>
              <a:rPr lang="en-US" sz="1400" dirty="0" err="1">
                <a:solidFill>
                  <a:schemeClr val="bg1"/>
                </a:solidFill>
              </a:rPr>
              <a:t>Väritä</a:t>
            </a:r>
            <a:r>
              <a:rPr lang="en-US" sz="1400" dirty="0">
                <a:solidFill>
                  <a:schemeClr val="bg1"/>
                </a:solidFill>
              </a:rPr>
              <a:t> </a:t>
            </a:r>
            <a:r>
              <a:rPr lang="en-US" sz="1400" dirty="0" err="1">
                <a:solidFill>
                  <a:schemeClr val="bg1"/>
                </a:solidFill>
              </a:rPr>
              <a:t>tärkeät</a:t>
            </a:r>
            <a:r>
              <a:rPr lang="en-US" sz="1400" dirty="0">
                <a:solidFill>
                  <a:schemeClr val="bg1"/>
                </a:solidFill>
              </a:rPr>
              <a:t> </a:t>
            </a:r>
            <a:r>
              <a:rPr lang="en-US" sz="1400" dirty="0" err="1">
                <a:solidFill>
                  <a:schemeClr val="bg1"/>
                </a:solidFill>
              </a:rPr>
              <a:t>kohdat</a:t>
            </a:r>
            <a:r>
              <a:rPr lang="en-US" sz="1400" dirty="0">
                <a:solidFill>
                  <a:schemeClr val="bg1"/>
                </a:solidFill>
              </a:rPr>
              <a:t> </a:t>
            </a:r>
            <a:r>
              <a:rPr lang="en-US" sz="1400" dirty="0" err="1">
                <a:solidFill>
                  <a:schemeClr val="bg1"/>
                </a:solidFill>
              </a:rPr>
              <a:t>eri</a:t>
            </a:r>
            <a:r>
              <a:rPr lang="en-US" sz="1400" dirty="0">
                <a:solidFill>
                  <a:schemeClr val="bg1"/>
                </a:solidFill>
              </a:rPr>
              <a:t> </a:t>
            </a:r>
            <a:r>
              <a:rPr lang="en-US" sz="1400" dirty="0" err="1">
                <a:solidFill>
                  <a:schemeClr val="bg1"/>
                </a:solidFill>
              </a:rPr>
              <a:t>väreillä</a:t>
            </a:r>
            <a:r>
              <a:rPr lang="en-US" sz="1400" dirty="0">
                <a:solidFill>
                  <a:schemeClr val="bg1"/>
                </a:solidFill>
              </a:rPr>
              <a:t> tai tee </a:t>
            </a:r>
            <a:r>
              <a:rPr lang="en-US" sz="1400" dirty="0" err="1">
                <a:solidFill>
                  <a:schemeClr val="bg1"/>
                </a:solidFill>
              </a:rPr>
              <a:t>ajatuskartta</a:t>
            </a:r>
            <a:r>
              <a:rPr lang="en-US" sz="1400" dirty="0">
                <a:solidFill>
                  <a:schemeClr val="bg1"/>
                </a:solidFill>
              </a:rPr>
              <a:t>, </a:t>
            </a:r>
            <a:r>
              <a:rPr lang="en-US" sz="1400" dirty="0" err="1">
                <a:solidFill>
                  <a:schemeClr val="bg1"/>
                </a:solidFill>
              </a:rPr>
              <a:t>johon</a:t>
            </a:r>
            <a:r>
              <a:rPr lang="en-US" sz="1400" dirty="0">
                <a:solidFill>
                  <a:schemeClr val="bg1"/>
                </a:solidFill>
              </a:rPr>
              <a:t> </a:t>
            </a:r>
            <a:r>
              <a:rPr lang="en-US" sz="1400" dirty="0" err="1">
                <a:solidFill>
                  <a:schemeClr val="bg1"/>
                </a:solidFill>
              </a:rPr>
              <a:t>kirjoitat</a:t>
            </a:r>
            <a:r>
              <a:rPr lang="en-US" sz="1400" dirty="0">
                <a:solidFill>
                  <a:schemeClr val="bg1"/>
                </a:solidFill>
              </a:rPr>
              <a:t> </a:t>
            </a:r>
            <a:r>
              <a:rPr lang="en-US" sz="1400" dirty="0" err="1">
                <a:solidFill>
                  <a:schemeClr val="bg1"/>
                </a:solidFill>
              </a:rPr>
              <a:t>pääkohdat</a:t>
            </a:r>
            <a:r>
              <a:rPr lang="en-US" sz="1400" dirty="0">
                <a:solidFill>
                  <a:schemeClr val="bg1"/>
                </a:solidFill>
              </a:rPr>
              <a:t>.</a:t>
            </a:r>
          </a:p>
          <a:p>
            <a:pPr>
              <a:lnSpc>
                <a:spcPct val="150000"/>
              </a:lnSpc>
            </a:pPr>
            <a:endParaRPr lang="en-US" sz="1400" dirty="0">
              <a:solidFill>
                <a:schemeClr val="bg1"/>
              </a:solidFill>
            </a:endParaRPr>
          </a:p>
          <a:p>
            <a:pPr>
              <a:lnSpc>
                <a:spcPct val="150000"/>
              </a:lnSpc>
            </a:pPr>
            <a:r>
              <a:rPr lang="en-US" sz="1400" dirty="0" err="1">
                <a:solidFill>
                  <a:schemeClr val="bg1"/>
                </a:solidFill>
              </a:rPr>
              <a:t>Muistitekniikat</a:t>
            </a:r>
            <a:r>
              <a:rPr lang="en-US" sz="1400" dirty="0">
                <a:solidFill>
                  <a:schemeClr val="bg1"/>
                </a:solidFill>
              </a:rPr>
              <a:t> </a:t>
            </a:r>
            <a:r>
              <a:rPr lang="en-US" sz="1400" dirty="0" err="1">
                <a:solidFill>
                  <a:schemeClr val="bg1"/>
                </a:solidFill>
              </a:rPr>
              <a:t>auttavat</a:t>
            </a:r>
            <a:r>
              <a:rPr lang="en-US" sz="1400" dirty="0">
                <a:solidFill>
                  <a:schemeClr val="bg1"/>
                </a:solidFill>
              </a:rPr>
              <a:t> </a:t>
            </a:r>
            <a:r>
              <a:rPr lang="en-US" sz="1400" dirty="0" err="1">
                <a:solidFill>
                  <a:schemeClr val="bg1"/>
                </a:solidFill>
              </a:rPr>
              <a:t>muistamaan</a:t>
            </a:r>
            <a:r>
              <a:rPr lang="en-US" sz="1400" dirty="0">
                <a:solidFill>
                  <a:schemeClr val="bg1"/>
                </a:solidFill>
              </a:rPr>
              <a:t> </a:t>
            </a:r>
            <a:r>
              <a:rPr lang="en-US" sz="1400" dirty="0" err="1">
                <a:solidFill>
                  <a:schemeClr val="bg1"/>
                </a:solidFill>
              </a:rPr>
              <a:t>paremmin</a:t>
            </a:r>
            <a:r>
              <a:rPr lang="en-US" sz="1400" dirty="0">
                <a:solidFill>
                  <a:schemeClr val="bg1"/>
                </a:solidFill>
              </a:rPr>
              <a:t>. Voit </a:t>
            </a:r>
            <a:r>
              <a:rPr lang="en-US" sz="1400" dirty="0" err="1">
                <a:solidFill>
                  <a:schemeClr val="bg1"/>
                </a:solidFill>
              </a:rPr>
              <a:t>tehdä</a:t>
            </a:r>
            <a:r>
              <a:rPr lang="en-US" sz="1400" dirty="0">
                <a:solidFill>
                  <a:schemeClr val="bg1"/>
                </a:solidFill>
              </a:rPr>
              <a:t> </a:t>
            </a:r>
            <a:r>
              <a:rPr lang="en-US" sz="1400" dirty="0" err="1">
                <a:solidFill>
                  <a:schemeClr val="bg1"/>
                </a:solidFill>
              </a:rPr>
              <a:t>muisti</a:t>
            </a:r>
            <a:r>
              <a:rPr lang="en-US" sz="1400" dirty="0">
                <a:solidFill>
                  <a:schemeClr val="bg1"/>
                </a:solidFill>
              </a:rPr>
              <a:t>- tai </a:t>
            </a:r>
            <a:r>
              <a:rPr lang="en-US" sz="1400" dirty="0" err="1">
                <a:solidFill>
                  <a:schemeClr val="bg1"/>
                </a:solidFill>
              </a:rPr>
              <a:t>kuvakortteja</a:t>
            </a:r>
            <a:r>
              <a:rPr lang="en-US" sz="1400" dirty="0">
                <a:solidFill>
                  <a:schemeClr val="bg1"/>
                </a:solidFill>
              </a:rPr>
              <a:t>, </a:t>
            </a:r>
            <a:r>
              <a:rPr lang="en-US" sz="1400" dirty="0" err="1">
                <a:solidFill>
                  <a:schemeClr val="bg1"/>
                </a:solidFill>
              </a:rPr>
              <a:t>joihin</a:t>
            </a:r>
            <a:r>
              <a:rPr lang="en-US" sz="1400" dirty="0">
                <a:solidFill>
                  <a:schemeClr val="bg1"/>
                </a:solidFill>
              </a:rPr>
              <a:t> </a:t>
            </a:r>
            <a:r>
              <a:rPr lang="en-US" sz="1400" dirty="0" err="1">
                <a:solidFill>
                  <a:schemeClr val="bg1"/>
                </a:solidFill>
              </a:rPr>
              <a:t>kirjoitat</a:t>
            </a:r>
            <a:r>
              <a:rPr lang="en-US" sz="1400" dirty="0">
                <a:solidFill>
                  <a:schemeClr val="bg1"/>
                </a:solidFill>
              </a:rPr>
              <a:t> </a:t>
            </a:r>
            <a:r>
              <a:rPr lang="en-US" sz="1400" dirty="0" err="1">
                <a:solidFill>
                  <a:schemeClr val="bg1"/>
                </a:solidFill>
              </a:rPr>
              <a:t>kysymyksen</a:t>
            </a:r>
            <a:r>
              <a:rPr lang="en-US" sz="1400" dirty="0">
                <a:solidFill>
                  <a:schemeClr val="bg1"/>
                </a:solidFill>
              </a:rPr>
              <a:t> </a:t>
            </a:r>
            <a:r>
              <a:rPr lang="en-US" sz="1400" dirty="0" err="1">
                <a:solidFill>
                  <a:schemeClr val="bg1"/>
                </a:solidFill>
              </a:rPr>
              <a:t>toiselle</a:t>
            </a:r>
            <a:r>
              <a:rPr lang="en-US" sz="1400" dirty="0">
                <a:solidFill>
                  <a:schemeClr val="bg1"/>
                </a:solidFill>
              </a:rPr>
              <a:t> </a:t>
            </a:r>
            <a:r>
              <a:rPr lang="en-US" sz="1400" dirty="0" err="1">
                <a:solidFill>
                  <a:schemeClr val="bg1"/>
                </a:solidFill>
              </a:rPr>
              <a:t>puolelle</a:t>
            </a:r>
            <a:r>
              <a:rPr lang="en-US" sz="1400" dirty="0">
                <a:solidFill>
                  <a:schemeClr val="bg1"/>
                </a:solidFill>
              </a:rPr>
              <a:t> ja </a:t>
            </a:r>
            <a:r>
              <a:rPr lang="en-US" sz="1400" dirty="0" err="1">
                <a:solidFill>
                  <a:schemeClr val="bg1"/>
                </a:solidFill>
              </a:rPr>
              <a:t>vastauksen</a:t>
            </a:r>
            <a:r>
              <a:rPr lang="en-US" sz="1400" dirty="0">
                <a:solidFill>
                  <a:schemeClr val="bg1"/>
                </a:solidFill>
              </a:rPr>
              <a:t> </a:t>
            </a:r>
            <a:r>
              <a:rPr lang="en-US" sz="1400" dirty="0" err="1">
                <a:solidFill>
                  <a:schemeClr val="bg1"/>
                </a:solidFill>
              </a:rPr>
              <a:t>toiselle</a:t>
            </a:r>
            <a:r>
              <a:rPr lang="en-US" sz="1400" dirty="0">
                <a:solidFill>
                  <a:schemeClr val="bg1"/>
                </a:solidFill>
              </a:rPr>
              <a:t>. </a:t>
            </a:r>
            <a:r>
              <a:rPr lang="en-US" sz="1400" dirty="0" err="1">
                <a:solidFill>
                  <a:schemeClr val="bg1"/>
                </a:solidFill>
              </a:rPr>
              <a:t>Laita</a:t>
            </a:r>
            <a:r>
              <a:rPr lang="en-US" sz="1400" dirty="0">
                <a:solidFill>
                  <a:schemeClr val="bg1"/>
                </a:solidFill>
              </a:rPr>
              <a:t> </a:t>
            </a:r>
            <a:r>
              <a:rPr lang="en-US" sz="1400" dirty="0" err="1">
                <a:solidFill>
                  <a:schemeClr val="bg1"/>
                </a:solidFill>
              </a:rPr>
              <a:t>muistilappuja</a:t>
            </a:r>
            <a:r>
              <a:rPr lang="en-US" sz="1400" dirty="0">
                <a:solidFill>
                  <a:schemeClr val="bg1"/>
                </a:solidFill>
              </a:rPr>
              <a:t> </a:t>
            </a:r>
            <a:r>
              <a:rPr lang="en-US" sz="1400" dirty="0" err="1">
                <a:solidFill>
                  <a:schemeClr val="bg1"/>
                </a:solidFill>
              </a:rPr>
              <a:t>näkyville</a:t>
            </a:r>
            <a:r>
              <a:rPr lang="en-US" sz="1400" dirty="0">
                <a:solidFill>
                  <a:schemeClr val="bg1"/>
                </a:solidFill>
              </a:rPr>
              <a:t> </a:t>
            </a:r>
            <a:r>
              <a:rPr lang="en-US" sz="1400" dirty="0" err="1">
                <a:solidFill>
                  <a:schemeClr val="bg1"/>
                </a:solidFill>
              </a:rPr>
              <a:t>paikkoihin</a:t>
            </a:r>
            <a:r>
              <a:rPr lang="en-US" sz="1400" dirty="0">
                <a:solidFill>
                  <a:schemeClr val="bg1"/>
                </a:solidFill>
              </a:rPr>
              <a:t>, </a:t>
            </a:r>
            <a:r>
              <a:rPr lang="en-US" sz="1400" dirty="0" err="1">
                <a:solidFill>
                  <a:schemeClr val="bg1"/>
                </a:solidFill>
              </a:rPr>
              <a:t>joissa</a:t>
            </a:r>
            <a:r>
              <a:rPr lang="en-US" sz="1400" dirty="0">
                <a:solidFill>
                  <a:schemeClr val="bg1"/>
                </a:solidFill>
              </a:rPr>
              <a:t> </a:t>
            </a:r>
            <a:r>
              <a:rPr lang="en-US" sz="1400" dirty="0" err="1">
                <a:solidFill>
                  <a:schemeClr val="bg1"/>
                </a:solidFill>
              </a:rPr>
              <a:t>usein</a:t>
            </a:r>
            <a:r>
              <a:rPr lang="en-US" sz="1400" dirty="0">
                <a:solidFill>
                  <a:schemeClr val="bg1"/>
                </a:solidFill>
              </a:rPr>
              <a:t> </a:t>
            </a:r>
            <a:r>
              <a:rPr lang="en-US" sz="1400" dirty="0" err="1">
                <a:solidFill>
                  <a:schemeClr val="bg1"/>
                </a:solidFill>
              </a:rPr>
              <a:t>olet</a:t>
            </a:r>
            <a:r>
              <a:rPr lang="en-US" sz="1400" dirty="0">
                <a:solidFill>
                  <a:schemeClr val="bg1"/>
                </a:solidFill>
              </a:rPr>
              <a:t>. </a:t>
            </a:r>
            <a:r>
              <a:rPr lang="en-US" sz="1400" dirty="0" err="1">
                <a:solidFill>
                  <a:schemeClr val="bg1"/>
                </a:solidFill>
              </a:rPr>
              <a:t>Yhdistä</a:t>
            </a:r>
            <a:r>
              <a:rPr lang="en-US" sz="1400" dirty="0">
                <a:solidFill>
                  <a:schemeClr val="bg1"/>
                </a:solidFill>
              </a:rPr>
              <a:t> </a:t>
            </a:r>
            <a:r>
              <a:rPr lang="en-US" sz="1400" dirty="0" err="1">
                <a:solidFill>
                  <a:schemeClr val="bg1"/>
                </a:solidFill>
              </a:rPr>
              <a:t>uusi</a:t>
            </a:r>
            <a:r>
              <a:rPr lang="en-US" sz="1400" dirty="0">
                <a:solidFill>
                  <a:schemeClr val="bg1"/>
                </a:solidFill>
              </a:rPr>
              <a:t> </a:t>
            </a:r>
            <a:r>
              <a:rPr lang="en-US" sz="1400" dirty="0" err="1">
                <a:solidFill>
                  <a:schemeClr val="bg1"/>
                </a:solidFill>
              </a:rPr>
              <a:t>asia</a:t>
            </a:r>
            <a:r>
              <a:rPr lang="en-US" sz="1400" dirty="0">
                <a:solidFill>
                  <a:schemeClr val="bg1"/>
                </a:solidFill>
              </a:rPr>
              <a:t> </a:t>
            </a:r>
            <a:r>
              <a:rPr lang="en-US" sz="1400" dirty="0" err="1">
                <a:solidFill>
                  <a:schemeClr val="bg1"/>
                </a:solidFill>
              </a:rPr>
              <a:t>johonkin</a:t>
            </a:r>
            <a:r>
              <a:rPr lang="en-US" sz="1400" dirty="0">
                <a:solidFill>
                  <a:schemeClr val="bg1"/>
                </a:solidFill>
              </a:rPr>
              <a:t> </a:t>
            </a:r>
            <a:r>
              <a:rPr lang="en-US" sz="1400" dirty="0" err="1">
                <a:solidFill>
                  <a:schemeClr val="bg1"/>
                </a:solidFill>
              </a:rPr>
              <a:t>tuttuun</a:t>
            </a:r>
            <a:r>
              <a:rPr lang="en-US" sz="1400" dirty="0">
                <a:solidFill>
                  <a:schemeClr val="bg1"/>
                </a:solidFill>
              </a:rPr>
              <a:t>, tee </a:t>
            </a:r>
            <a:r>
              <a:rPr lang="en-US" sz="1400" dirty="0" err="1">
                <a:solidFill>
                  <a:schemeClr val="bg1"/>
                </a:solidFill>
              </a:rPr>
              <a:t>muistisääntöjä</a:t>
            </a:r>
            <a:r>
              <a:rPr lang="en-US" sz="1400" dirty="0">
                <a:solidFill>
                  <a:schemeClr val="bg1"/>
                </a:solidFill>
              </a:rPr>
              <a:t> tai </a:t>
            </a:r>
            <a:r>
              <a:rPr lang="en-US" sz="1400" dirty="0" err="1">
                <a:solidFill>
                  <a:schemeClr val="bg1"/>
                </a:solidFill>
              </a:rPr>
              <a:t>lauluja</a:t>
            </a:r>
            <a:r>
              <a:rPr lang="en-US" sz="1400" dirty="0">
                <a:solidFill>
                  <a:schemeClr val="bg1"/>
                </a:solidFill>
              </a:rPr>
              <a:t>, </a:t>
            </a:r>
            <a:r>
              <a:rPr lang="en-US" sz="1400" dirty="0" err="1">
                <a:solidFill>
                  <a:schemeClr val="bg1"/>
                </a:solidFill>
              </a:rPr>
              <a:t>jotka</a:t>
            </a:r>
            <a:r>
              <a:rPr lang="en-US" sz="1400" dirty="0">
                <a:solidFill>
                  <a:schemeClr val="bg1"/>
                </a:solidFill>
              </a:rPr>
              <a:t> </a:t>
            </a:r>
            <a:r>
              <a:rPr lang="en-US" sz="1400" dirty="0" err="1">
                <a:solidFill>
                  <a:schemeClr val="bg1"/>
                </a:solidFill>
              </a:rPr>
              <a:t>auttavat</a:t>
            </a:r>
            <a:r>
              <a:rPr lang="en-US" sz="1400" dirty="0">
                <a:solidFill>
                  <a:schemeClr val="bg1"/>
                </a:solidFill>
              </a:rPr>
              <a:t> </a:t>
            </a:r>
            <a:r>
              <a:rPr lang="en-US" sz="1400" dirty="0" err="1">
                <a:solidFill>
                  <a:schemeClr val="bg1"/>
                </a:solidFill>
              </a:rPr>
              <a:t>muistamaan</a:t>
            </a:r>
            <a:r>
              <a:rPr lang="en-US" sz="1400" dirty="0">
                <a:solidFill>
                  <a:schemeClr val="bg1"/>
                </a:solidFill>
              </a:rPr>
              <a:t>. Voit </a:t>
            </a:r>
            <a:r>
              <a:rPr lang="en-US" sz="1400" dirty="0" err="1">
                <a:solidFill>
                  <a:schemeClr val="bg1"/>
                </a:solidFill>
              </a:rPr>
              <a:t>myös</a:t>
            </a:r>
            <a:r>
              <a:rPr lang="en-US" sz="1400" dirty="0">
                <a:solidFill>
                  <a:schemeClr val="bg1"/>
                </a:solidFill>
              </a:rPr>
              <a:t> </a:t>
            </a:r>
            <a:r>
              <a:rPr lang="en-US" sz="1400" dirty="0" err="1">
                <a:solidFill>
                  <a:schemeClr val="bg1"/>
                </a:solidFill>
              </a:rPr>
              <a:t>tehdä</a:t>
            </a:r>
            <a:r>
              <a:rPr lang="en-US" sz="1400" dirty="0">
                <a:solidFill>
                  <a:schemeClr val="bg1"/>
                </a:solidFill>
              </a:rPr>
              <a:t> </a:t>
            </a:r>
            <a:r>
              <a:rPr lang="en-US" sz="1400" dirty="0" err="1">
                <a:solidFill>
                  <a:schemeClr val="bg1"/>
                </a:solidFill>
              </a:rPr>
              <a:t>aikajanan</a:t>
            </a:r>
            <a:r>
              <a:rPr lang="en-US" sz="1400" dirty="0">
                <a:solidFill>
                  <a:schemeClr val="bg1"/>
                </a:solidFill>
              </a:rPr>
              <a:t> </a:t>
            </a:r>
            <a:r>
              <a:rPr lang="en-US" sz="1400" dirty="0" err="1">
                <a:solidFill>
                  <a:schemeClr val="bg1"/>
                </a:solidFill>
              </a:rPr>
              <a:t>tärkeistä</a:t>
            </a:r>
            <a:r>
              <a:rPr lang="en-US" sz="1400" dirty="0">
                <a:solidFill>
                  <a:schemeClr val="bg1"/>
                </a:solidFill>
              </a:rPr>
              <a:t> </a:t>
            </a:r>
            <a:r>
              <a:rPr lang="en-US" sz="1400" dirty="0" err="1">
                <a:solidFill>
                  <a:schemeClr val="bg1"/>
                </a:solidFill>
              </a:rPr>
              <a:t>asioista</a:t>
            </a:r>
            <a:r>
              <a:rPr lang="en-US" sz="1400" dirty="0">
                <a:solidFill>
                  <a:schemeClr val="bg1"/>
                </a:solidFill>
              </a:rPr>
              <a:t>.</a:t>
            </a:r>
          </a:p>
        </p:txBody>
      </p:sp>
    </p:spTree>
    <p:extLst>
      <p:ext uri="{BB962C8B-B14F-4D97-AF65-F5344CB8AC3E}">
        <p14:creationId xmlns:p14="http://schemas.microsoft.com/office/powerpoint/2010/main" val="3649781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09A461F3-C185-A3FF-5EEF-62136F5AB1F3}"/>
              </a:ext>
            </a:extLst>
          </p:cNvPr>
          <p:cNvSpPr>
            <a:spLocks noGrp="1"/>
          </p:cNvSpPr>
          <p:nvPr>
            <p:ph type="body" sz="quarter" idx="13"/>
          </p:nvPr>
        </p:nvSpPr>
        <p:spPr/>
        <p:txBody>
          <a:bodyPr vert="horz" lIns="91440" tIns="45720" rIns="91440" bIns="45720" rtlCol="0" anchor="t">
            <a:normAutofit fontScale="85000" lnSpcReduction="10000"/>
          </a:bodyPr>
          <a:lstStyle/>
          <a:p>
            <a:pPr marL="49530" indent="0">
              <a:lnSpc>
                <a:spcPct val="150000"/>
              </a:lnSpc>
              <a:buNone/>
            </a:pPr>
            <a:r>
              <a:rPr lang="fi-FI" sz="3200" dirty="0"/>
              <a:t>Kun seuraavan kerran luet kokeeseen, tee seuraavat asiat:</a:t>
            </a:r>
          </a:p>
          <a:p>
            <a:pPr marL="1421130" lvl="2" indent="-342900">
              <a:lnSpc>
                <a:spcPct val="150000"/>
              </a:lnSpc>
              <a:buAutoNum type="arabicPeriod"/>
            </a:pPr>
            <a:r>
              <a:rPr lang="fi-FI" sz="2400" b="1" dirty="0"/>
              <a:t>Avaa Wilma </a:t>
            </a:r>
            <a:r>
              <a:rPr lang="fi-FI" sz="2400" dirty="0"/>
              <a:t>-viestistä linkki ”Keskittymisoppitunti”.</a:t>
            </a:r>
          </a:p>
          <a:p>
            <a:pPr marL="1421130" lvl="2" indent="-342900">
              <a:lnSpc>
                <a:spcPct val="150000"/>
              </a:lnSpc>
              <a:buAutoNum type="arabicPeriod"/>
            </a:pPr>
            <a:r>
              <a:rPr lang="fi-FI" sz="2400" b="1" dirty="0"/>
              <a:t>Vie puhelin toiseen huoneeseen </a:t>
            </a:r>
            <a:r>
              <a:rPr lang="fi-FI" sz="2400" dirty="0"/>
              <a:t>ja laita se äänettömälle.</a:t>
            </a:r>
          </a:p>
          <a:p>
            <a:pPr marL="1421130" lvl="2" indent="-342900">
              <a:lnSpc>
                <a:spcPct val="150000"/>
              </a:lnSpc>
              <a:buAutoNum type="arabicPeriod"/>
            </a:pPr>
            <a:r>
              <a:rPr lang="fi-FI" sz="2400" b="1" dirty="0"/>
              <a:t>Käytä </a:t>
            </a:r>
            <a:r>
              <a:rPr lang="fi-FI" sz="2400" b="1" dirty="0" err="1"/>
              <a:t>Pomodoro</a:t>
            </a:r>
            <a:r>
              <a:rPr lang="fi-FI" sz="2400" b="1" dirty="0"/>
              <a:t>-tekniikkaa </a:t>
            </a:r>
            <a:r>
              <a:rPr lang="fi-FI" sz="2400" dirty="0"/>
              <a:t>(löydät ohjeen jakamastamme materiaalista).</a:t>
            </a:r>
          </a:p>
          <a:p>
            <a:pPr marL="1421130" lvl="2" indent="-342900">
              <a:lnSpc>
                <a:spcPct val="150000"/>
              </a:lnSpc>
              <a:buAutoNum type="arabicPeriod"/>
            </a:pPr>
            <a:r>
              <a:rPr lang="fi-FI" sz="2400" b="1" dirty="0"/>
              <a:t>Valitse yksi luku- tai muistitekniikka</a:t>
            </a:r>
            <a:r>
              <a:rPr lang="fi-FI" sz="2400" dirty="0"/>
              <a:t>, jota harjoittelet seuraavan viikon aikana.</a:t>
            </a:r>
          </a:p>
        </p:txBody>
      </p:sp>
      <p:sp>
        <p:nvSpPr>
          <p:cNvPr id="3" name="Otsikko 2">
            <a:extLst>
              <a:ext uri="{FF2B5EF4-FFF2-40B4-BE49-F238E27FC236}">
                <a16:creationId xmlns:a16="http://schemas.microsoft.com/office/drawing/2014/main" id="{0AF712AA-5B66-A4F9-75A1-661A4BC23CE8}"/>
              </a:ext>
            </a:extLst>
          </p:cNvPr>
          <p:cNvSpPr>
            <a:spLocks noGrp="1"/>
          </p:cNvSpPr>
          <p:nvPr>
            <p:ph type="title"/>
          </p:nvPr>
        </p:nvSpPr>
        <p:spPr/>
        <p:txBody>
          <a:bodyPr/>
          <a:lstStyle/>
          <a:p>
            <a:r>
              <a:rPr lang="fi-FI" b="1" dirty="0"/>
              <a:t>Tehtävä kotiin</a:t>
            </a:r>
          </a:p>
        </p:txBody>
      </p:sp>
    </p:spTree>
    <p:extLst>
      <p:ext uri="{BB962C8B-B14F-4D97-AF65-F5344CB8AC3E}">
        <p14:creationId xmlns:p14="http://schemas.microsoft.com/office/powerpoint/2010/main" val="15800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57000">
              <a:schemeClr val="accent5"/>
            </a:gs>
            <a:gs pos="100000">
              <a:schemeClr val="accent3"/>
            </a:gs>
          </a:gsLst>
          <a:lin ang="7200000" scaled="0"/>
        </a:gradFill>
        <a:effectLst/>
      </p:bgPr>
    </p:bg>
    <p:spTree>
      <p:nvGrpSpPr>
        <p:cNvPr id="1" name="">
          <a:extLst>
            <a:ext uri="{FF2B5EF4-FFF2-40B4-BE49-F238E27FC236}">
              <a16:creationId xmlns:a16="http://schemas.microsoft.com/office/drawing/2014/main" id="{651A54CF-A8A2-4539-2690-B85A784D9107}"/>
            </a:ext>
          </a:extLst>
        </p:cNvPr>
        <p:cNvGrpSpPr/>
        <p:nvPr/>
      </p:nvGrpSpPr>
      <p:grpSpPr>
        <a:xfrm>
          <a:off x="0" y="0"/>
          <a:ext cx="0" cy="0"/>
          <a:chOff x="0" y="0"/>
          <a:chExt cx="0" cy="0"/>
        </a:xfrm>
      </p:grpSpPr>
      <p:sp>
        <p:nvSpPr>
          <p:cNvPr id="3" name="Tekstiruutu 2">
            <a:extLst>
              <a:ext uri="{FF2B5EF4-FFF2-40B4-BE49-F238E27FC236}">
                <a16:creationId xmlns:a16="http://schemas.microsoft.com/office/drawing/2014/main" id="{D4841150-513D-C61A-0A24-2DC826473546}"/>
              </a:ext>
            </a:extLst>
          </p:cNvPr>
          <p:cNvSpPr txBox="1"/>
          <p:nvPr/>
        </p:nvSpPr>
        <p:spPr>
          <a:xfrm>
            <a:off x="4267484" y="3807107"/>
            <a:ext cx="3657032" cy="1200329"/>
          </a:xfrm>
          <a:prstGeom prst="rect">
            <a:avLst/>
          </a:prstGeom>
          <a:noFill/>
        </p:spPr>
        <p:txBody>
          <a:bodyPr wrap="square" lIns="91440" tIns="45720" rIns="91440" bIns="45720" rtlCol="0" anchor="t">
            <a:spAutoFit/>
          </a:bodyPr>
          <a:lstStyle/>
          <a:p>
            <a:r>
              <a:rPr lang="fi-FI" b="1" dirty="0">
                <a:latin typeface="Inter"/>
                <a:ea typeface="Inter" panose="02000503000000020004" pitchFamily="2" charset="0"/>
              </a:rPr>
              <a:t>Tuottaneet ja käsikirjoittaneet:</a:t>
            </a:r>
            <a:br>
              <a:rPr lang="fi-FI" dirty="0">
                <a:latin typeface="Inter" panose="02000503000000020004" pitchFamily="2" charset="0"/>
                <a:ea typeface="Inter" panose="02000503000000020004" pitchFamily="2" charset="0"/>
              </a:rPr>
            </a:br>
            <a:r>
              <a:rPr lang="fi-FI" dirty="0">
                <a:latin typeface="Inter"/>
                <a:ea typeface="Inter" panose="02000503000000020004" pitchFamily="2" charset="0"/>
              </a:rPr>
              <a:t>Essi </a:t>
            </a:r>
            <a:r>
              <a:rPr lang="fi-FI" dirty="0" err="1">
                <a:latin typeface="Inter"/>
                <a:ea typeface="Inter" panose="02000503000000020004" pitchFamily="2" charset="0"/>
              </a:rPr>
              <a:t>Kankala</a:t>
            </a:r>
            <a:r>
              <a:rPr lang="fi-FI" dirty="0">
                <a:latin typeface="Inter"/>
                <a:ea typeface="Inter" panose="02000503000000020004" pitchFamily="2" charset="0"/>
              </a:rPr>
              <a:t>, erityisopettaja</a:t>
            </a:r>
          </a:p>
          <a:p>
            <a:pPr algn="l"/>
            <a:r>
              <a:rPr lang="fi-FI" dirty="0">
                <a:latin typeface="Inter" panose="02000503000000020004" pitchFamily="2" charset="0"/>
                <a:ea typeface="Inter" panose="02000503000000020004" pitchFamily="2" charset="0"/>
              </a:rPr>
              <a:t>Riina Nieminen, psykologi</a:t>
            </a:r>
          </a:p>
          <a:p>
            <a:r>
              <a:rPr lang="fi-FI" dirty="0">
                <a:latin typeface="Inter"/>
                <a:ea typeface="Inter" panose="02000503000000020004" pitchFamily="2" charset="0"/>
              </a:rPr>
              <a:t>yhteistyössä HUS psykiatria</a:t>
            </a:r>
          </a:p>
        </p:txBody>
      </p:sp>
      <p:sp>
        <p:nvSpPr>
          <p:cNvPr id="2" name="Otsikko 1">
            <a:extLst>
              <a:ext uri="{FF2B5EF4-FFF2-40B4-BE49-F238E27FC236}">
                <a16:creationId xmlns:a16="http://schemas.microsoft.com/office/drawing/2014/main" id="{66D08025-F60D-5226-C2DC-EC2E57DCF001}"/>
              </a:ext>
            </a:extLst>
          </p:cNvPr>
          <p:cNvSpPr>
            <a:spLocks noGrp="1"/>
          </p:cNvSpPr>
          <p:nvPr>
            <p:ph type="ctrTitle"/>
          </p:nvPr>
        </p:nvSpPr>
        <p:spPr>
          <a:xfrm>
            <a:off x="1770126" y="1308295"/>
            <a:ext cx="8651748" cy="2370479"/>
          </a:xfrm>
        </p:spPr>
        <p:txBody>
          <a:bodyPr anchor="b">
            <a:normAutofit/>
          </a:bodyPr>
          <a:lstStyle/>
          <a:p>
            <a:r>
              <a:rPr lang="fi-FI" sz="5800" dirty="0">
                <a:latin typeface="Alegreya"/>
              </a:rPr>
              <a:t>Keskittymistaidot-oppitunnin materiaalit</a:t>
            </a:r>
            <a:endParaRPr lang="fi-FI" sz="5800" dirty="0">
              <a:latin typeface="Alegreya" pitchFamily="2" charset="0"/>
            </a:endParaRPr>
          </a:p>
        </p:txBody>
      </p:sp>
      <p:pic>
        <p:nvPicPr>
          <p:cNvPr id="5" name="Graphic 13">
            <a:extLst>
              <a:ext uri="{FF2B5EF4-FFF2-40B4-BE49-F238E27FC236}">
                <a16:creationId xmlns:a16="http://schemas.microsoft.com/office/drawing/2014/main" id="{6F6195FC-68F6-C482-1C07-1589C9CDC61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11151" y="5899190"/>
            <a:ext cx="3380133" cy="656573"/>
          </a:xfrm>
          <a:prstGeom prst="rect">
            <a:avLst/>
          </a:prstGeom>
        </p:spPr>
      </p:pic>
    </p:spTree>
    <p:extLst>
      <p:ext uri="{BB962C8B-B14F-4D97-AF65-F5344CB8AC3E}">
        <p14:creationId xmlns:p14="http://schemas.microsoft.com/office/powerpoint/2010/main" val="9136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500"/>
                            </p:stCondLst>
                            <p:childTnLst>
                              <p:par>
                                <p:cTn id="9" presetID="10" presetClass="entr" presetSubtype="0" fill="hold"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E3F7DC2E-8FD7-76EF-293E-27F4C16773B6}"/>
              </a:ext>
            </a:extLst>
          </p:cNvPr>
          <p:cNvSpPr>
            <a:spLocks noGrp="1"/>
          </p:cNvSpPr>
          <p:nvPr>
            <p:ph type="body" sz="quarter" idx="13"/>
          </p:nvPr>
        </p:nvSpPr>
        <p:spPr>
          <a:xfrm>
            <a:off x="838199" y="1501320"/>
            <a:ext cx="10543904" cy="5356680"/>
          </a:xfrm>
        </p:spPr>
        <p:txBody>
          <a:bodyPr vert="horz" lIns="91440" tIns="45720" rIns="91440" bIns="45720" rtlCol="0" anchor="t">
            <a:noAutofit/>
          </a:bodyPr>
          <a:lstStyle/>
          <a:p>
            <a:pPr marL="48895" indent="0">
              <a:lnSpc>
                <a:spcPct val="160000"/>
              </a:lnSpc>
              <a:buNone/>
            </a:pPr>
            <a:r>
              <a:rPr lang="fi-FI" sz="1600">
                <a:solidFill>
                  <a:schemeClr val="bg1"/>
                </a:solidFill>
              </a:rPr>
              <a:t>Virta, M., &amp; Salakari, A. (2018). ADHD-aikuisen selviytymisopas 2.0. Duodecim.</a:t>
            </a:r>
            <a:br>
              <a:rPr lang="fi-FI" sz="1600">
                <a:solidFill>
                  <a:schemeClr val="bg1"/>
                </a:solidFill>
              </a:rPr>
            </a:br>
            <a:r>
              <a:rPr lang="fi-FI" sz="1600">
                <a:solidFill>
                  <a:schemeClr val="bg1"/>
                </a:solidFill>
              </a:rPr>
              <a:t>Paavilainen, P. (2016). Toimivat aivot: Kognitiivisen neurotieteen perusteita. PS-kustannus.</a:t>
            </a:r>
            <a:br>
              <a:rPr lang="fi-FI" sz="1600">
                <a:solidFill>
                  <a:schemeClr val="bg1"/>
                </a:solidFill>
              </a:rPr>
            </a:br>
            <a:r>
              <a:rPr lang="fi-FI" sz="1600" err="1">
                <a:solidFill>
                  <a:schemeClr val="bg1"/>
                </a:solidFill>
              </a:rPr>
              <a:t>Haidt</a:t>
            </a:r>
            <a:r>
              <a:rPr lang="fi-FI" sz="1600">
                <a:solidFill>
                  <a:schemeClr val="bg1"/>
                </a:solidFill>
              </a:rPr>
              <a:t>, J. (2024). Ahdistunut sukupolvi (K. Pietiläinen, Suom.). Terra </a:t>
            </a:r>
            <a:r>
              <a:rPr lang="fi-FI" sz="1600" err="1">
                <a:solidFill>
                  <a:schemeClr val="bg1"/>
                </a:solidFill>
              </a:rPr>
              <a:t>Cognita</a:t>
            </a:r>
            <a:r>
              <a:rPr lang="fi-FI" sz="1600">
                <a:solidFill>
                  <a:schemeClr val="bg1"/>
                </a:solidFill>
              </a:rPr>
              <a:t>.</a:t>
            </a:r>
            <a:br>
              <a:rPr lang="fi-FI" sz="1600">
                <a:solidFill>
                  <a:schemeClr val="bg1"/>
                </a:solidFill>
              </a:rPr>
            </a:br>
            <a:r>
              <a:rPr lang="fi-FI" sz="1600">
                <a:solidFill>
                  <a:schemeClr val="bg1"/>
                </a:solidFill>
              </a:rPr>
              <a:t>Huotilainen, M. (2019). Näin aivot oppivat. PS-kustannus.</a:t>
            </a:r>
            <a:br>
              <a:rPr lang="fi-FI" sz="1600">
                <a:solidFill>
                  <a:schemeClr val="bg1"/>
                </a:solidFill>
              </a:rPr>
            </a:br>
            <a:r>
              <a:rPr lang="fi-FI" sz="1600">
                <a:solidFill>
                  <a:schemeClr val="bg1"/>
                </a:solidFill>
              </a:rPr>
              <a:t>Ylioppilaiden terveydenhoitosäätiö (YTHS). (</a:t>
            </a:r>
            <a:r>
              <a:rPr lang="fi-FI" sz="1600" err="1">
                <a:solidFill>
                  <a:schemeClr val="bg1"/>
                </a:solidFill>
              </a:rPr>
              <a:t>n.d</a:t>
            </a:r>
            <a:r>
              <a:rPr lang="fi-FI" sz="1600">
                <a:solidFill>
                  <a:schemeClr val="bg1"/>
                </a:solidFill>
              </a:rPr>
              <a:t>.). Keskittyminen. </a:t>
            </a:r>
            <a:r>
              <a:rPr lang="fi-FI" sz="1600">
                <a:solidFill>
                  <a:schemeClr val="bg1"/>
                </a:solidFill>
                <a:hlinkClick r:id="rId2">
                  <a:extLst>
                    <a:ext uri="{A12FA001-AC4F-418D-AE19-62706E023703}">
                      <ahyp:hlinkClr xmlns:ahyp="http://schemas.microsoft.com/office/drawing/2018/hyperlinkcolor" val="tx"/>
                    </a:ext>
                  </a:extLst>
                </a:hlinkClick>
              </a:rPr>
              <a:t>https://www.yths.fi/terveystieto/mielenterveys/keskittyminen/</a:t>
            </a:r>
            <a:r>
              <a:rPr lang="fi-FI" sz="1600">
                <a:solidFill>
                  <a:schemeClr val="bg1"/>
                </a:solidFill>
              </a:rPr>
              <a:t> (Haettu 15.10.2025)</a:t>
            </a:r>
            <a:br>
              <a:rPr lang="fi-FI" sz="1600">
                <a:solidFill>
                  <a:schemeClr val="bg1"/>
                </a:solidFill>
              </a:rPr>
            </a:br>
            <a:r>
              <a:rPr lang="fi-FI" sz="1600">
                <a:solidFill>
                  <a:schemeClr val="bg1"/>
                </a:solidFill>
              </a:rPr>
              <a:t>Mielenterveystalo. (</a:t>
            </a:r>
            <a:r>
              <a:rPr lang="fi-FI" sz="1600" err="1">
                <a:solidFill>
                  <a:schemeClr val="bg1"/>
                </a:solidFill>
              </a:rPr>
              <a:t>n.d</a:t>
            </a:r>
            <a:r>
              <a:rPr lang="fi-FI" sz="1600">
                <a:solidFill>
                  <a:schemeClr val="bg1"/>
                </a:solidFill>
              </a:rPr>
              <a:t>.). Nuorten keskittymisvaikeuksien omahoito-ohjelma. </a:t>
            </a:r>
            <a:r>
              <a:rPr lang="fi-FI" sz="1600">
                <a:solidFill>
                  <a:schemeClr val="bg1"/>
                </a:solidFill>
                <a:hlinkClick r:id="rId3">
                  <a:extLst>
                    <a:ext uri="{A12FA001-AC4F-418D-AE19-62706E023703}">
                      <ahyp:hlinkClr xmlns:ahyp="http://schemas.microsoft.com/office/drawing/2018/hyperlinkcolor" val="tx"/>
                    </a:ext>
                  </a:extLst>
                </a:hlinkClick>
              </a:rPr>
              <a:t>https://www.mielenterveystalo.fi/fi/omahoito/nuorten-keskittymisvaikeuksien-omahoito-ohjelma</a:t>
            </a:r>
            <a:r>
              <a:rPr lang="fi-FI" sz="1600">
                <a:solidFill>
                  <a:schemeClr val="bg1"/>
                </a:solidFill>
              </a:rPr>
              <a:t> (Haettu 15.10.2025)</a:t>
            </a:r>
            <a:br>
              <a:rPr lang="fi-FI" sz="1600">
                <a:solidFill>
                  <a:schemeClr val="bg1"/>
                </a:solidFill>
              </a:rPr>
            </a:br>
            <a:r>
              <a:rPr lang="fi-FI" sz="1600">
                <a:solidFill>
                  <a:schemeClr val="bg1"/>
                </a:solidFill>
              </a:rPr>
              <a:t>ADHD (aktiivisuuden ja tarkkaavuuden häiriö). Käypä hoito -suositus. Suomalaisen Lääkäriseuran Duodecimin, Suomen Lastenneurologisen yhdistys ry:n, Suomen Lastenpsykiatriyhdistyksen ja Suomen Nuorisopsykiatrisen yhdistyksen asettama työryhmä. Helsinki: Suomalainen Lääkäriseura Duodecim, 2025 (viitattu 15.10.2025). Saatavilla internetissä: https://www.kaypahoito.fi</a:t>
            </a:r>
            <a:endParaRPr lang="en-US" sz="1600">
              <a:solidFill>
                <a:schemeClr val="bg1"/>
              </a:solidFill>
            </a:endParaRPr>
          </a:p>
        </p:txBody>
      </p:sp>
      <p:sp>
        <p:nvSpPr>
          <p:cNvPr id="3" name="Otsikko 2">
            <a:extLst>
              <a:ext uri="{FF2B5EF4-FFF2-40B4-BE49-F238E27FC236}">
                <a16:creationId xmlns:a16="http://schemas.microsoft.com/office/drawing/2014/main" id="{95098696-644D-0BF3-03F2-8ED72DDB9F20}"/>
              </a:ext>
            </a:extLst>
          </p:cNvPr>
          <p:cNvSpPr>
            <a:spLocks noGrp="1"/>
          </p:cNvSpPr>
          <p:nvPr>
            <p:ph type="title"/>
          </p:nvPr>
        </p:nvSpPr>
        <p:spPr>
          <a:xfrm>
            <a:off x="838199" y="452215"/>
            <a:ext cx="10543904" cy="847892"/>
          </a:xfrm>
        </p:spPr>
        <p:txBody>
          <a:bodyPr/>
          <a:lstStyle/>
          <a:p>
            <a:r>
              <a:rPr lang="fi-FI">
                <a:solidFill>
                  <a:schemeClr val="bg2"/>
                </a:solidFill>
              </a:rPr>
              <a:t>Lähteet</a:t>
            </a:r>
          </a:p>
        </p:txBody>
      </p:sp>
    </p:spTree>
    <p:extLst>
      <p:ext uri="{BB962C8B-B14F-4D97-AF65-F5344CB8AC3E}">
        <p14:creationId xmlns:p14="http://schemas.microsoft.com/office/powerpoint/2010/main" val="3489924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48870B0B-DFFD-1FA6-4394-C1E7E96C6DF4}"/>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2140303-C56A-FEAA-3142-2A89A8C5D39D}"/>
              </a:ext>
            </a:extLst>
          </p:cNvPr>
          <p:cNvSpPr>
            <a:spLocks noGrp="1"/>
          </p:cNvSpPr>
          <p:nvPr>
            <p:ph type="title"/>
          </p:nvPr>
        </p:nvSpPr>
        <p:spPr/>
        <p:txBody>
          <a:bodyPr/>
          <a:lstStyle/>
          <a:p>
            <a:pPr algn="ctr"/>
            <a:r>
              <a:rPr lang="fi-FI" b="1">
                <a:latin typeface="Alegreya"/>
              </a:rPr>
              <a:t>Oppitunnin rakenne</a:t>
            </a:r>
          </a:p>
        </p:txBody>
      </p:sp>
      <p:sp>
        <p:nvSpPr>
          <p:cNvPr id="4" name="Sisällön paikkamerkki 3">
            <a:extLst>
              <a:ext uri="{FF2B5EF4-FFF2-40B4-BE49-F238E27FC236}">
                <a16:creationId xmlns:a16="http://schemas.microsoft.com/office/drawing/2014/main" id="{44C14F1D-E434-9105-B818-5ACAC25E588E}"/>
              </a:ext>
            </a:extLst>
          </p:cNvPr>
          <p:cNvSpPr>
            <a:spLocks noGrp="1"/>
          </p:cNvSpPr>
          <p:nvPr>
            <p:ph sz="half" idx="1"/>
          </p:nvPr>
        </p:nvSpPr>
        <p:spPr>
          <a:xfrm>
            <a:off x="838200" y="1825624"/>
            <a:ext cx="5181600" cy="4351337"/>
          </a:xfrm>
          <a:solidFill>
            <a:schemeClr val="accent6">
              <a:lumMod val="40000"/>
              <a:lumOff val="60000"/>
            </a:schemeClr>
          </a:solidFill>
        </p:spPr>
        <p:txBody>
          <a:bodyPr vert="horz" lIns="91440" tIns="45720" rIns="91440" bIns="45720" rtlCol="0" anchor="t">
            <a:normAutofit fontScale="77500" lnSpcReduction="20000"/>
          </a:bodyPr>
          <a:lstStyle/>
          <a:p>
            <a:pPr marL="0" lvl="0" indent="0" algn="ctr">
              <a:lnSpc>
                <a:spcPct val="150000"/>
              </a:lnSpc>
              <a:spcBef>
                <a:spcPts val="0"/>
              </a:spcBef>
              <a:buNone/>
              <a:defRPr/>
            </a:pPr>
            <a:r>
              <a:rPr lang="en-US" dirty="0">
                <a:solidFill>
                  <a:schemeClr val="bg1"/>
                </a:solidFill>
                <a:latin typeface="Inter" panose="02000503000000020004" pitchFamily="2" charset="0"/>
                <a:ea typeface="Inter" panose="02000503000000020004" pitchFamily="2" charset="0"/>
              </a:rPr>
              <a:t>OSA 1</a:t>
            </a:r>
          </a:p>
          <a:p>
            <a:pPr marL="285750" indent="-285750">
              <a:lnSpc>
                <a:spcPct val="150000"/>
              </a:lnSpc>
              <a:spcBef>
                <a:spcPts val="0"/>
              </a:spcBef>
              <a:defRPr/>
            </a:pPr>
            <a:r>
              <a:rPr lang="fi-FI" dirty="0">
                <a:solidFill>
                  <a:schemeClr val="bg1"/>
                </a:solidFill>
                <a:latin typeface="Inter"/>
                <a:ea typeface="Inter" panose="02000503000000020004" pitchFamily="2" charset="0"/>
              </a:rPr>
              <a:t>Alkumotivointi: Minun oma tarkastuslistani</a:t>
            </a:r>
          </a:p>
          <a:p>
            <a:pPr marL="285750" indent="-285750">
              <a:lnSpc>
                <a:spcPct val="150000"/>
              </a:lnSpc>
              <a:spcBef>
                <a:spcPts val="0"/>
              </a:spcBef>
              <a:defRPr/>
            </a:pPr>
            <a:r>
              <a:rPr lang="fi-FI" dirty="0">
                <a:solidFill>
                  <a:schemeClr val="bg1"/>
                </a:solidFill>
                <a:latin typeface="Inter"/>
                <a:ea typeface="Inter" panose="02000503000000020004" pitchFamily="2" charset="0"/>
              </a:rPr>
              <a:t>Tietoisku: Mitä keskittyminen on?</a:t>
            </a:r>
          </a:p>
          <a:p>
            <a:pPr marL="285750" indent="-285750">
              <a:lnSpc>
                <a:spcPct val="150000"/>
              </a:lnSpc>
              <a:spcBef>
                <a:spcPts val="0"/>
              </a:spcBef>
              <a:defRPr/>
            </a:pPr>
            <a:r>
              <a:rPr lang="fi-FI" dirty="0">
                <a:solidFill>
                  <a:schemeClr val="bg1"/>
                </a:solidFill>
                <a:latin typeface="Inter"/>
                <a:ea typeface="Inter" panose="02000503000000020004" pitchFamily="2" charset="0"/>
              </a:rPr>
              <a:t>Paritehtävä: Miten voin tukea keskittymistäni?</a:t>
            </a:r>
          </a:p>
          <a:p>
            <a:pPr marL="285750" indent="-285750">
              <a:lnSpc>
                <a:spcPct val="150000"/>
              </a:lnSpc>
              <a:defRPr/>
            </a:pPr>
            <a:r>
              <a:rPr lang="fi-FI" dirty="0">
                <a:solidFill>
                  <a:schemeClr val="bg1"/>
                </a:solidFill>
                <a:latin typeface="Inter" panose="02000503000000020004" pitchFamily="2" charset="0"/>
                <a:ea typeface="Inter" panose="02000503000000020004" pitchFamily="2" charset="0"/>
              </a:rPr>
              <a:t>Taitoharjoitus</a:t>
            </a:r>
          </a:p>
          <a:p>
            <a:pPr marL="285750" lvl="0" indent="-285750">
              <a:lnSpc>
                <a:spcPct val="150000"/>
              </a:lnSpc>
              <a:spcBef>
                <a:spcPts val="0"/>
              </a:spcBef>
              <a:defRPr/>
            </a:pPr>
            <a:r>
              <a:rPr lang="fi-FI" dirty="0">
                <a:solidFill>
                  <a:schemeClr val="bg1"/>
                </a:solidFill>
              </a:rPr>
              <a:t>Tauko</a:t>
            </a:r>
          </a:p>
        </p:txBody>
      </p:sp>
      <p:sp>
        <p:nvSpPr>
          <p:cNvPr id="6" name="Sisällön paikkamerkki 5">
            <a:extLst>
              <a:ext uri="{FF2B5EF4-FFF2-40B4-BE49-F238E27FC236}">
                <a16:creationId xmlns:a16="http://schemas.microsoft.com/office/drawing/2014/main" id="{94B42B25-5959-8BA7-2F26-A4A072BA9577}"/>
              </a:ext>
            </a:extLst>
          </p:cNvPr>
          <p:cNvSpPr>
            <a:spLocks noGrp="1"/>
          </p:cNvSpPr>
          <p:nvPr>
            <p:ph sz="half" idx="2"/>
          </p:nvPr>
        </p:nvSpPr>
        <p:spPr>
          <a:solidFill>
            <a:schemeClr val="accent3">
              <a:lumMod val="40000"/>
              <a:lumOff val="60000"/>
            </a:schemeClr>
          </a:solidFill>
        </p:spPr>
        <p:txBody>
          <a:bodyPr vert="horz" lIns="91440" tIns="45720" rIns="91440" bIns="45720" rtlCol="0" anchor="t">
            <a:normAutofit fontScale="77500" lnSpcReduction="20000"/>
          </a:bodyPr>
          <a:lstStyle/>
          <a:p>
            <a:pPr marL="0" indent="0" algn="ctr">
              <a:lnSpc>
                <a:spcPct val="150000"/>
              </a:lnSpc>
              <a:spcBef>
                <a:spcPts val="0"/>
              </a:spcBef>
              <a:buNone/>
              <a:defRPr/>
            </a:pPr>
            <a:r>
              <a:rPr lang="fi-FI" dirty="0">
                <a:solidFill>
                  <a:schemeClr val="bg1"/>
                </a:solidFill>
                <a:latin typeface="Inter" panose="02000503000000020004" pitchFamily="2" charset="0"/>
                <a:ea typeface="Inter" panose="02000503000000020004" pitchFamily="2" charset="0"/>
              </a:rPr>
              <a:t>OSA 2</a:t>
            </a:r>
          </a:p>
          <a:p>
            <a:pPr>
              <a:lnSpc>
                <a:spcPct val="150000"/>
              </a:lnSpc>
              <a:spcBef>
                <a:spcPts val="0"/>
              </a:spcBef>
              <a:defRPr/>
            </a:pPr>
            <a:r>
              <a:rPr lang="fi-FI" dirty="0">
                <a:solidFill>
                  <a:schemeClr val="bg1"/>
                </a:solidFill>
                <a:latin typeface="Inter"/>
                <a:ea typeface="Inter" panose="02000503000000020004" pitchFamily="2" charset="0"/>
              </a:rPr>
              <a:t>Tietoisku: Miksi on hyvä käyttää erilaisia opiskelutekniikoita?</a:t>
            </a:r>
          </a:p>
          <a:p>
            <a:pPr>
              <a:lnSpc>
                <a:spcPct val="150000"/>
              </a:lnSpc>
              <a:defRPr/>
            </a:pPr>
            <a:r>
              <a:rPr lang="fi-FI" dirty="0">
                <a:solidFill>
                  <a:schemeClr val="bg1"/>
                </a:solidFill>
                <a:latin typeface="Inter" panose="02000503000000020004" pitchFamily="2" charset="0"/>
                <a:ea typeface="Inter" panose="02000503000000020004" pitchFamily="2" charset="0"/>
              </a:rPr>
              <a:t>Opiskelutekniikkabingo</a:t>
            </a:r>
          </a:p>
          <a:p>
            <a:pPr>
              <a:lnSpc>
                <a:spcPct val="150000"/>
              </a:lnSpc>
              <a:defRPr/>
            </a:pPr>
            <a:r>
              <a:rPr lang="fi-FI" dirty="0">
                <a:solidFill>
                  <a:schemeClr val="bg1"/>
                </a:solidFill>
                <a:latin typeface="Inter"/>
                <a:ea typeface="Inter" panose="02000503000000020004" pitchFamily="2" charset="0"/>
              </a:rPr>
              <a:t>Tietoisku: erilaisia opiskelutekniikoita</a:t>
            </a:r>
          </a:p>
          <a:p>
            <a:pPr>
              <a:lnSpc>
                <a:spcPct val="150000"/>
              </a:lnSpc>
              <a:spcBef>
                <a:spcPts val="0"/>
              </a:spcBef>
              <a:defRPr/>
            </a:pPr>
            <a:r>
              <a:rPr lang="fi-FI" dirty="0">
                <a:solidFill>
                  <a:schemeClr val="bg1"/>
                </a:solidFill>
                <a:latin typeface="Inter" panose="02000503000000020004" pitchFamily="2" charset="0"/>
                <a:ea typeface="Inter" panose="02000503000000020004" pitchFamily="2" charset="0"/>
              </a:rPr>
              <a:t>Taitoharjoitus</a:t>
            </a:r>
          </a:p>
          <a:p>
            <a:pPr>
              <a:lnSpc>
                <a:spcPct val="150000"/>
              </a:lnSpc>
              <a:spcBef>
                <a:spcPts val="0"/>
              </a:spcBef>
              <a:defRPr/>
            </a:pPr>
            <a:r>
              <a:rPr lang="fi-FI" dirty="0">
                <a:solidFill>
                  <a:schemeClr val="bg1"/>
                </a:solidFill>
                <a:latin typeface="Inter" panose="02000503000000020004" pitchFamily="2" charset="0"/>
                <a:ea typeface="Inter" panose="02000503000000020004" pitchFamily="2" charset="0"/>
              </a:rPr>
              <a:t>Tehtävä kotiin</a:t>
            </a:r>
          </a:p>
        </p:txBody>
      </p:sp>
    </p:spTree>
    <p:extLst>
      <p:ext uri="{BB962C8B-B14F-4D97-AF65-F5344CB8AC3E}">
        <p14:creationId xmlns:p14="http://schemas.microsoft.com/office/powerpoint/2010/main" val="195818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bg/>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6"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17E"/>
        </a:solidFill>
        <a:effectLst/>
      </p:bgPr>
    </p:bg>
    <p:spTree>
      <p:nvGrpSpPr>
        <p:cNvPr id="1" name="">
          <a:extLst>
            <a:ext uri="{FF2B5EF4-FFF2-40B4-BE49-F238E27FC236}">
              <a16:creationId xmlns:a16="http://schemas.microsoft.com/office/drawing/2014/main" id="{D4FDC605-C4C2-2BD9-E8A5-EA2E3BB73527}"/>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32BE736E-8F1A-0983-68BF-3708F733E00E}"/>
              </a:ext>
            </a:extLst>
          </p:cNvPr>
          <p:cNvSpPr>
            <a:spLocks noGrp="1"/>
          </p:cNvSpPr>
          <p:nvPr>
            <p:ph type="title"/>
          </p:nvPr>
        </p:nvSpPr>
        <p:spPr/>
        <p:txBody>
          <a:bodyPr>
            <a:normAutofit/>
          </a:bodyPr>
          <a:lstStyle/>
          <a:p>
            <a:pPr algn="ctr"/>
            <a:r>
              <a:rPr lang="fi-FI" b="1" dirty="0"/>
              <a:t>Alkumotivointi</a:t>
            </a:r>
            <a:r>
              <a:rPr lang="fi-FI" dirty="0"/>
              <a:t>: Minun oma tarkastuslistani</a:t>
            </a:r>
          </a:p>
        </p:txBody>
      </p:sp>
      <p:sp>
        <p:nvSpPr>
          <p:cNvPr id="13" name="Tekstiruutu 12">
            <a:extLst>
              <a:ext uri="{FF2B5EF4-FFF2-40B4-BE49-F238E27FC236}">
                <a16:creationId xmlns:a16="http://schemas.microsoft.com/office/drawing/2014/main" id="{E9D625C0-E02B-F722-74CE-9C9EEBA15464}"/>
              </a:ext>
            </a:extLst>
          </p:cNvPr>
          <p:cNvSpPr txBox="1"/>
          <p:nvPr/>
        </p:nvSpPr>
        <p:spPr>
          <a:xfrm>
            <a:off x="1905381" y="1939420"/>
            <a:ext cx="8381238" cy="4139595"/>
          </a:xfrm>
          <a:prstGeom prst="rect">
            <a:avLst/>
          </a:prstGeom>
          <a:noFill/>
        </p:spPr>
        <p:txBody>
          <a:bodyPr wrap="square">
            <a:spAutoFit/>
          </a:bodyPr>
          <a:lstStyle/>
          <a:p>
            <a:pPr marL="323215" marR="0" lvl="0" indent="-285750" defTabSz="457200" rtl="0" eaLnBrk="1" fontAlgn="auto" latinLnBrk="0" hangingPunct="1">
              <a:lnSpc>
                <a:spcPct val="100000"/>
              </a:lnSpc>
              <a:spcBef>
                <a:spcPct val="20000"/>
              </a:spcBef>
              <a:spcAft>
                <a:spcPts val="600"/>
              </a:spcAft>
              <a:buClr>
                <a:srgbClr val="FFFFFF"/>
              </a:buClr>
              <a:buSzPct val="70000"/>
              <a:buFont typeface="Arial" panose="020B0604020202020204" pitchFamily="34" charset="0"/>
              <a:buChar char="•"/>
              <a:tabLst/>
              <a:defRPr/>
            </a:pPr>
            <a:r>
              <a:rPr kumimoji="0" lang="fi-FI" sz="2000" b="0" i="0" u="none" strike="noStrike" kern="1200" cap="none" spc="0" normalizeH="0" baseline="0" noProof="0" dirty="0">
                <a:ln>
                  <a:solidFill>
                    <a:srgbClr val="FFFFFF">
                      <a:lumMod val="75000"/>
                      <a:lumOff val="25000"/>
                      <a:alpha val="10000"/>
                    </a:srgbClr>
                  </a:solidFill>
                </a:ln>
                <a:solidFill>
                  <a:srgbClr val="FFFFFF"/>
                </a:solidFill>
                <a:effectLst/>
                <a:uLnTx/>
                <a:uFillTx/>
                <a:ea typeface="Calibri"/>
                <a:cs typeface="Calibri"/>
              </a:rPr>
              <a:t>Oletko nukkunut hyvin viime yönä?</a:t>
            </a:r>
            <a:endParaRPr kumimoji="0" lang="fi-FI" sz="2000" b="0" i="0" u="none" strike="noStrike" kern="1200" cap="none" spc="0" normalizeH="0" baseline="0" noProof="0" dirty="0">
              <a:ln>
                <a:noFill/>
              </a:ln>
              <a:solidFill>
                <a:srgbClr val="FFFFFF"/>
              </a:solidFill>
              <a:effectLst/>
              <a:uLnTx/>
              <a:uFillTx/>
            </a:endParaRPr>
          </a:p>
          <a:p>
            <a:pPr marL="323215" indent="-285750" defTabSz="457200">
              <a:spcBef>
                <a:spcPct val="20000"/>
              </a:spcBef>
              <a:spcAft>
                <a:spcPts val="600"/>
              </a:spcAft>
              <a:buClr>
                <a:srgbClr val="FFFFFF"/>
              </a:buClr>
              <a:buSzPct val="70000"/>
              <a:buFont typeface="Arial" panose="020B0604020202020204" pitchFamily="34" charset="0"/>
              <a:buChar char="•"/>
              <a:defRPr/>
            </a:pPr>
            <a:r>
              <a:rPr lang="fi-FI" sz="2000" dirty="0">
                <a:ln>
                  <a:solidFill>
                    <a:srgbClr val="FFFFFF">
                      <a:lumMod val="75000"/>
                      <a:lumOff val="25000"/>
                      <a:alpha val="10000"/>
                    </a:srgbClr>
                  </a:solidFill>
                </a:ln>
                <a:solidFill>
                  <a:srgbClr val="FFFFFF"/>
                </a:solidFill>
                <a:ea typeface="Calibri"/>
                <a:cs typeface="Calibri"/>
              </a:rPr>
              <a:t>Oletko syönyt tänään aamupalaa/kouluruokaa</a:t>
            </a:r>
            <a:r>
              <a:rPr kumimoji="0" lang="fi-FI" sz="2000" b="0" i="0" u="none" strike="noStrike" kern="1200" cap="none" spc="0" normalizeH="0" baseline="0" noProof="0" dirty="0">
                <a:ln>
                  <a:solidFill>
                    <a:srgbClr val="FFFFFF">
                      <a:lumMod val="75000"/>
                      <a:lumOff val="25000"/>
                      <a:alpha val="10000"/>
                    </a:srgbClr>
                  </a:solidFill>
                </a:ln>
                <a:solidFill>
                  <a:srgbClr val="FFFFFF"/>
                </a:solidFill>
                <a:effectLst/>
                <a:uLnTx/>
                <a:uFillTx/>
                <a:ea typeface="Calibri"/>
                <a:cs typeface="Calibri"/>
              </a:rPr>
              <a:t>?</a:t>
            </a:r>
            <a:endParaRPr kumimoji="0" lang="fi-FI" sz="2000" b="0" i="0" u="none" strike="noStrike" kern="1200" cap="none" spc="0" normalizeH="0" baseline="0" noProof="0" dirty="0">
              <a:ln>
                <a:solidFill>
                  <a:prstClr val="black">
                    <a:lumMod val="75000"/>
                    <a:lumOff val="25000"/>
                    <a:alpha val="10000"/>
                  </a:prstClr>
                </a:solidFill>
              </a:ln>
              <a:solidFill>
                <a:srgbClr val="FFFFFF"/>
              </a:solidFill>
              <a:effectLst/>
              <a:uLnTx/>
              <a:uFillTx/>
              <a:ea typeface="Calibri"/>
              <a:cs typeface="Calibri"/>
            </a:endParaRPr>
          </a:p>
          <a:p>
            <a:pPr marL="323215" marR="0" lvl="0" indent="-285750" defTabSz="457200" rtl="0" eaLnBrk="1" fontAlgn="auto" latinLnBrk="0" hangingPunct="1">
              <a:lnSpc>
                <a:spcPct val="100000"/>
              </a:lnSpc>
              <a:spcBef>
                <a:spcPct val="20000"/>
              </a:spcBef>
              <a:spcAft>
                <a:spcPts val="600"/>
              </a:spcAft>
              <a:buClr>
                <a:srgbClr val="FFFFFF"/>
              </a:buClr>
              <a:buSzPct val="70000"/>
              <a:buFont typeface="Arial" panose="020B0604020202020204" pitchFamily="34" charset="0"/>
              <a:buChar char="•"/>
              <a:tabLst/>
              <a:defRPr/>
            </a:pPr>
            <a:r>
              <a:rPr kumimoji="0" lang="fi-FI" sz="2000" b="0" i="0" u="none" strike="noStrike" kern="1200" cap="none" spc="0" normalizeH="0" baseline="0" noProof="0" dirty="0">
                <a:ln>
                  <a:solidFill>
                    <a:srgbClr val="FFFFFF">
                      <a:lumMod val="75000"/>
                      <a:lumOff val="25000"/>
                      <a:alpha val="10000"/>
                    </a:srgbClr>
                  </a:solidFill>
                </a:ln>
                <a:solidFill>
                  <a:srgbClr val="FFFFFF"/>
                </a:solidFill>
                <a:effectLst/>
                <a:uLnTx/>
                <a:uFillTx/>
                <a:ea typeface="Calibri"/>
                <a:cs typeface="Calibri"/>
              </a:rPr>
              <a:t>Harrastitko liikuntaa vapaa-ajalla tällä viikolla?</a:t>
            </a:r>
            <a:endParaRPr kumimoji="0" lang="fi-FI" sz="2000" b="0" i="0" u="none" strike="noStrike" kern="1200" cap="none" spc="0" normalizeH="0" baseline="0" noProof="0" dirty="0">
              <a:ln>
                <a:solidFill>
                  <a:prstClr val="black">
                    <a:lumMod val="75000"/>
                    <a:lumOff val="25000"/>
                    <a:alpha val="10000"/>
                  </a:prstClr>
                </a:solidFill>
              </a:ln>
              <a:solidFill>
                <a:srgbClr val="FFFFFF"/>
              </a:solidFill>
              <a:effectLst/>
              <a:uLnTx/>
              <a:uFillTx/>
              <a:ea typeface="Calibri"/>
              <a:cs typeface="Calibri"/>
            </a:endParaRPr>
          </a:p>
          <a:p>
            <a:pPr marL="323215" indent="-285750" defTabSz="457200">
              <a:spcBef>
                <a:spcPct val="20000"/>
              </a:spcBef>
              <a:spcAft>
                <a:spcPts val="600"/>
              </a:spcAft>
              <a:buClr>
                <a:srgbClr val="FFFFFF"/>
              </a:buClr>
              <a:buSzPct val="70000"/>
              <a:buFont typeface="Arial" panose="020B0604020202020204" pitchFamily="34" charset="0"/>
              <a:buChar char="•"/>
              <a:defRPr/>
            </a:pPr>
            <a:r>
              <a:rPr lang="fi-FI" sz="2000" dirty="0">
                <a:ln>
                  <a:solidFill>
                    <a:srgbClr val="FFFFFF">
                      <a:lumMod val="75000"/>
                      <a:lumOff val="25000"/>
                      <a:alpha val="10000"/>
                    </a:srgbClr>
                  </a:solidFill>
                </a:ln>
                <a:solidFill>
                  <a:srgbClr val="FFFFFF"/>
                </a:solidFill>
                <a:ea typeface="Calibri"/>
                <a:cs typeface="Calibri"/>
              </a:rPr>
              <a:t>Lopetitko</a:t>
            </a:r>
            <a:r>
              <a:rPr kumimoji="0" lang="fi-FI" sz="2000" b="0" i="0" u="none" strike="noStrike" kern="1200" cap="none" spc="0" normalizeH="0" baseline="0" noProof="0" dirty="0">
                <a:ln>
                  <a:solidFill>
                    <a:srgbClr val="FFFFFF">
                      <a:lumMod val="75000"/>
                      <a:lumOff val="25000"/>
                      <a:alpha val="10000"/>
                    </a:srgbClr>
                  </a:solidFill>
                </a:ln>
                <a:solidFill>
                  <a:srgbClr val="FFFFFF"/>
                </a:solidFill>
                <a:effectLst/>
                <a:uLnTx/>
                <a:uFillTx/>
                <a:ea typeface="Calibri"/>
                <a:cs typeface="Calibri"/>
              </a:rPr>
              <a:t> </a:t>
            </a:r>
            <a:r>
              <a:rPr lang="fi-FI" sz="2000" dirty="0">
                <a:ln>
                  <a:solidFill>
                    <a:srgbClr val="FFFFFF">
                      <a:lumMod val="75000"/>
                      <a:lumOff val="25000"/>
                      <a:alpha val="10000"/>
                    </a:srgbClr>
                  </a:solidFill>
                </a:ln>
                <a:solidFill>
                  <a:srgbClr val="FFFFFF"/>
                </a:solidFill>
                <a:ea typeface="Calibri"/>
                <a:cs typeface="Calibri"/>
              </a:rPr>
              <a:t>pelaamisen eilen </a:t>
            </a:r>
            <a:r>
              <a:rPr kumimoji="0" lang="fi-FI" sz="2000" b="0" i="0" u="none" strike="noStrike" kern="1200" cap="none" spc="0" normalizeH="0" baseline="0" noProof="0" dirty="0">
                <a:ln>
                  <a:solidFill>
                    <a:srgbClr val="FFFFFF">
                      <a:lumMod val="75000"/>
                      <a:lumOff val="25000"/>
                      <a:alpha val="10000"/>
                    </a:srgbClr>
                  </a:solidFill>
                </a:ln>
                <a:solidFill>
                  <a:srgbClr val="FFFFFF"/>
                </a:solidFill>
                <a:effectLst/>
                <a:uLnTx/>
                <a:uFillTx/>
                <a:ea typeface="Calibri"/>
                <a:cs typeface="Calibri"/>
              </a:rPr>
              <a:t>tietokoneella/puhelimella/pelikonsolilla</a:t>
            </a:r>
            <a:r>
              <a:rPr lang="fi-FI" sz="2000" dirty="0">
                <a:ln>
                  <a:solidFill>
                    <a:srgbClr val="FFFFFF">
                      <a:lumMod val="75000"/>
                      <a:lumOff val="25000"/>
                      <a:alpha val="10000"/>
                    </a:srgbClr>
                  </a:solidFill>
                </a:ln>
                <a:solidFill>
                  <a:srgbClr val="FFFFFF"/>
                </a:solidFill>
                <a:ea typeface="Calibri"/>
                <a:cs typeface="Calibri"/>
              </a:rPr>
              <a:t> klo 21 mennessä</a:t>
            </a:r>
            <a:r>
              <a:rPr kumimoji="0" lang="fi-FI" sz="2000" b="0" i="0" u="none" strike="noStrike" kern="1200" cap="none" spc="0" normalizeH="0" baseline="0" noProof="0" dirty="0">
                <a:ln>
                  <a:solidFill>
                    <a:srgbClr val="FFFFFF">
                      <a:lumMod val="75000"/>
                      <a:lumOff val="25000"/>
                      <a:alpha val="10000"/>
                    </a:srgbClr>
                  </a:solidFill>
                </a:ln>
                <a:solidFill>
                  <a:srgbClr val="FFFFFF"/>
                </a:solidFill>
                <a:effectLst/>
                <a:uLnTx/>
                <a:uFillTx/>
                <a:ea typeface="Calibri"/>
                <a:cs typeface="Calibri"/>
              </a:rPr>
              <a:t>?</a:t>
            </a:r>
            <a:endParaRPr kumimoji="0" lang="fi-FI" sz="2000" b="0" i="0" u="none" strike="noStrike" kern="1200" cap="none" spc="0" normalizeH="0" baseline="0" noProof="0" dirty="0">
              <a:ln>
                <a:solidFill>
                  <a:prstClr val="black">
                    <a:lumMod val="75000"/>
                    <a:lumOff val="25000"/>
                    <a:alpha val="10000"/>
                  </a:prstClr>
                </a:solidFill>
              </a:ln>
              <a:solidFill>
                <a:srgbClr val="FFFFFF"/>
              </a:solidFill>
              <a:effectLst/>
              <a:uLnTx/>
              <a:uFillTx/>
              <a:ea typeface="Calibri"/>
              <a:cs typeface="Calibri"/>
            </a:endParaRPr>
          </a:p>
          <a:p>
            <a:pPr marL="323215" indent="-285750" defTabSz="457200">
              <a:spcBef>
                <a:spcPct val="20000"/>
              </a:spcBef>
              <a:spcAft>
                <a:spcPts val="600"/>
              </a:spcAft>
              <a:buClr>
                <a:srgbClr val="FFFFFF"/>
              </a:buClr>
              <a:buSzPct val="70000"/>
              <a:buFont typeface="Arial" panose="020B0604020202020204" pitchFamily="34" charset="0"/>
              <a:buChar char="•"/>
              <a:defRPr/>
            </a:pPr>
            <a:r>
              <a:rPr kumimoji="0" lang="fi-FI" sz="2000" b="0" i="0" u="none" strike="noStrike" kern="1200" cap="none" spc="0" normalizeH="0" baseline="0" noProof="0" dirty="0">
                <a:ln>
                  <a:solidFill>
                    <a:srgbClr val="FFFFFF">
                      <a:lumMod val="75000"/>
                      <a:lumOff val="25000"/>
                      <a:alpha val="10000"/>
                    </a:srgbClr>
                  </a:solidFill>
                </a:ln>
                <a:solidFill>
                  <a:srgbClr val="FFFFFF"/>
                </a:solidFill>
                <a:effectLst/>
                <a:uLnTx/>
                <a:uFillTx/>
                <a:ea typeface="Calibri"/>
                <a:cs typeface="Calibri"/>
              </a:rPr>
              <a:t>Onko sinulla </a:t>
            </a:r>
            <a:r>
              <a:rPr lang="fi-FI" sz="2000" dirty="0">
                <a:ln>
                  <a:solidFill>
                    <a:srgbClr val="FFFFFF">
                      <a:lumMod val="75000"/>
                      <a:lumOff val="25000"/>
                      <a:alpha val="10000"/>
                    </a:srgbClr>
                  </a:solidFill>
                </a:ln>
                <a:solidFill>
                  <a:srgbClr val="FFFFFF"/>
                </a:solidFill>
                <a:ea typeface="Calibri"/>
                <a:cs typeface="Calibri"/>
              </a:rPr>
              <a:t>tällä hetkellä hyvät välit kavereiden kanssa</a:t>
            </a:r>
            <a:r>
              <a:rPr kumimoji="0" lang="fi-FI" sz="2000" b="0" i="0" u="none" strike="noStrike" kern="1200" cap="none" spc="0" normalizeH="0" baseline="0" noProof="0" dirty="0">
                <a:ln>
                  <a:solidFill>
                    <a:srgbClr val="FFFFFF">
                      <a:lumMod val="75000"/>
                      <a:lumOff val="25000"/>
                      <a:alpha val="10000"/>
                    </a:srgbClr>
                  </a:solidFill>
                </a:ln>
                <a:solidFill>
                  <a:srgbClr val="FFFFFF"/>
                </a:solidFill>
                <a:effectLst/>
                <a:uLnTx/>
                <a:uFillTx/>
                <a:ea typeface="Calibri"/>
                <a:cs typeface="Calibri"/>
              </a:rPr>
              <a:t>?</a:t>
            </a:r>
            <a:endParaRPr lang="fi-FI" sz="2000" b="0" i="0" u="none" strike="noStrike" kern="1200" cap="none" spc="0" normalizeH="0" baseline="0" noProof="0" dirty="0">
              <a:ln>
                <a:solidFill>
                  <a:prstClr val="black">
                    <a:lumMod val="75000"/>
                    <a:lumOff val="25000"/>
                    <a:alpha val="10000"/>
                  </a:prstClr>
                </a:solidFill>
              </a:ln>
              <a:solidFill>
                <a:srgbClr val="FFFFFF"/>
              </a:solidFill>
              <a:effectLst/>
              <a:uLnTx/>
              <a:uFillTx/>
              <a:ea typeface="Calibri"/>
              <a:cs typeface="Calibri"/>
            </a:endParaRPr>
          </a:p>
          <a:p>
            <a:pPr marL="323215" marR="0" lvl="0" indent="-285750" defTabSz="457200" rtl="0" eaLnBrk="1" fontAlgn="auto" latinLnBrk="0" hangingPunct="1">
              <a:lnSpc>
                <a:spcPct val="100000"/>
              </a:lnSpc>
              <a:spcBef>
                <a:spcPct val="20000"/>
              </a:spcBef>
              <a:spcAft>
                <a:spcPts val="600"/>
              </a:spcAft>
              <a:buClr>
                <a:srgbClr val="FFFFFF"/>
              </a:buClr>
              <a:buSzPct val="70000"/>
              <a:buFont typeface="Arial" panose="020B0604020202020204" pitchFamily="34" charset="0"/>
              <a:buChar char="•"/>
              <a:tabLst/>
              <a:defRPr/>
            </a:pPr>
            <a:r>
              <a:rPr kumimoji="0" lang="fi-FI" sz="2000" b="0" i="0" u="none" strike="noStrike" kern="1200" cap="none" spc="0" normalizeH="0" baseline="0" noProof="0" dirty="0">
                <a:ln>
                  <a:solidFill>
                    <a:srgbClr val="FFFFFF">
                      <a:lumMod val="75000"/>
                      <a:lumOff val="25000"/>
                      <a:alpha val="10000"/>
                    </a:srgbClr>
                  </a:solidFill>
                </a:ln>
                <a:solidFill>
                  <a:srgbClr val="FFFFFF"/>
                </a:solidFill>
                <a:effectLst/>
                <a:uLnTx/>
                <a:uFillTx/>
                <a:ea typeface="Calibri"/>
                <a:cs typeface="Calibri"/>
              </a:rPr>
              <a:t>Nauroitko tänään?</a:t>
            </a:r>
            <a:endParaRPr kumimoji="0" lang="fi-FI" sz="2000" b="0" i="0" u="none" strike="noStrike" kern="1200" cap="none" spc="0" normalizeH="0" baseline="0" noProof="0" dirty="0">
              <a:ln>
                <a:solidFill>
                  <a:prstClr val="black">
                    <a:lumMod val="75000"/>
                    <a:lumOff val="25000"/>
                    <a:alpha val="10000"/>
                  </a:prstClr>
                </a:solidFill>
              </a:ln>
              <a:solidFill>
                <a:srgbClr val="FFFFFF"/>
              </a:solidFill>
              <a:effectLst/>
              <a:uLnTx/>
              <a:uFillTx/>
              <a:ea typeface="Calibri"/>
              <a:cs typeface="Calibri"/>
            </a:endParaRPr>
          </a:p>
          <a:p>
            <a:pPr marL="323215" marR="0" lvl="0" indent="-285750" defTabSz="457200" rtl="0" eaLnBrk="1" fontAlgn="auto" latinLnBrk="0" hangingPunct="1">
              <a:lnSpc>
                <a:spcPct val="100000"/>
              </a:lnSpc>
              <a:spcBef>
                <a:spcPct val="20000"/>
              </a:spcBef>
              <a:spcAft>
                <a:spcPts val="600"/>
              </a:spcAft>
              <a:buClr>
                <a:srgbClr val="FFFFFF"/>
              </a:buClr>
              <a:buSzPct val="70000"/>
              <a:buFont typeface="Arial" panose="020B0604020202020204" pitchFamily="34" charset="0"/>
              <a:buChar char="•"/>
              <a:tabLst/>
              <a:defRPr/>
            </a:pPr>
            <a:r>
              <a:rPr kumimoji="0" lang="fi-FI" sz="2000" b="0" i="0" u="none" strike="noStrike" kern="1200" cap="none" spc="0" normalizeH="0" baseline="0" noProof="0" dirty="0">
                <a:ln>
                  <a:solidFill>
                    <a:srgbClr val="FFFFFF">
                      <a:lumMod val="75000"/>
                      <a:lumOff val="25000"/>
                      <a:alpha val="10000"/>
                    </a:srgbClr>
                  </a:solidFill>
                </a:ln>
                <a:solidFill>
                  <a:srgbClr val="FFFFFF"/>
                </a:solidFill>
                <a:effectLst/>
                <a:uLnTx/>
                <a:uFillTx/>
                <a:ea typeface="Calibri"/>
                <a:cs typeface="Calibri"/>
              </a:rPr>
              <a:t>Oletko tehnyt mielekkäitä ja tärkeitä asioita vapaa-ajalla tällä viikolla?</a:t>
            </a:r>
            <a:endParaRPr kumimoji="0" lang="fi-FI" sz="2000" b="0" i="0" u="none" strike="noStrike" kern="1200" cap="none" spc="0" normalizeH="0" baseline="0" noProof="0" dirty="0">
              <a:ln>
                <a:solidFill>
                  <a:prstClr val="black">
                    <a:lumMod val="75000"/>
                    <a:lumOff val="25000"/>
                    <a:alpha val="10000"/>
                  </a:prstClr>
                </a:solidFill>
              </a:ln>
              <a:solidFill>
                <a:srgbClr val="FFFFFF"/>
              </a:solidFill>
              <a:effectLst/>
              <a:uLnTx/>
              <a:uFillTx/>
              <a:ea typeface="Calibri"/>
              <a:cs typeface="Calibri"/>
            </a:endParaRPr>
          </a:p>
          <a:p>
            <a:pPr marL="323215" indent="-285750" defTabSz="457200">
              <a:spcBef>
                <a:spcPct val="20000"/>
              </a:spcBef>
              <a:spcAft>
                <a:spcPts val="600"/>
              </a:spcAft>
              <a:buClr>
                <a:srgbClr val="FFFFFF"/>
              </a:buClr>
              <a:buSzPct val="70000"/>
              <a:buFont typeface="Arial" panose="020B0604020202020204" pitchFamily="34" charset="0"/>
              <a:buChar char="•"/>
              <a:defRPr/>
            </a:pPr>
            <a:r>
              <a:rPr lang="fi-FI" sz="2000" dirty="0">
                <a:ln>
                  <a:solidFill>
                    <a:srgbClr val="FFFFFF">
                      <a:lumMod val="75000"/>
                      <a:lumOff val="25000"/>
                      <a:alpha val="10000"/>
                    </a:srgbClr>
                  </a:solidFill>
                </a:ln>
                <a:solidFill>
                  <a:srgbClr val="FFFFFF"/>
                </a:solidFill>
                <a:ea typeface="Calibri"/>
                <a:cs typeface="Calibri"/>
              </a:rPr>
              <a:t>Teitkö läksyt heti koulun jälkeen</a:t>
            </a:r>
            <a:r>
              <a:rPr kumimoji="0" lang="fi-FI" sz="2000" b="0" i="0" u="none" strike="noStrike" kern="1200" cap="none" spc="0" normalizeH="0" baseline="0" noProof="0" dirty="0">
                <a:ln>
                  <a:solidFill>
                    <a:srgbClr val="FFFFFF">
                      <a:lumMod val="75000"/>
                      <a:lumOff val="25000"/>
                      <a:alpha val="10000"/>
                    </a:srgbClr>
                  </a:solidFill>
                </a:ln>
                <a:solidFill>
                  <a:srgbClr val="FFFFFF"/>
                </a:solidFill>
                <a:effectLst/>
                <a:uLnTx/>
                <a:uFillTx/>
                <a:ea typeface="Calibri"/>
                <a:cs typeface="Calibri"/>
              </a:rPr>
              <a:t>?</a:t>
            </a:r>
            <a:endParaRPr kumimoji="0" lang="fi-FI" sz="2000" b="0" i="0" u="none" strike="noStrike" kern="1200" cap="none" spc="0" normalizeH="0" baseline="0" noProof="0" dirty="0">
              <a:ln>
                <a:noFill/>
              </a:ln>
              <a:solidFill>
                <a:srgbClr val="000000"/>
              </a:solidFill>
              <a:effectLst/>
              <a:uLnTx/>
              <a:uFillTx/>
            </a:endParaRPr>
          </a:p>
        </p:txBody>
      </p:sp>
    </p:spTree>
    <p:extLst>
      <p:ext uri="{BB962C8B-B14F-4D97-AF65-F5344CB8AC3E}">
        <p14:creationId xmlns:p14="http://schemas.microsoft.com/office/powerpoint/2010/main" val="86947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571AF9F-1E2F-1DB1-7B1B-5BA33CC96D07}"/>
              </a:ext>
            </a:extLst>
          </p:cNvPr>
          <p:cNvSpPr>
            <a:spLocks noGrp="1"/>
          </p:cNvSpPr>
          <p:nvPr>
            <p:ph type="title"/>
          </p:nvPr>
        </p:nvSpPr>
        <p:spPr/>
        <p:txBody>
          <a:bodyPr/>
          <a:lstStyle/>
          <a:p>
            <a:r>
              <a:rPr lang="fi-FI">
                <a:solidFill>
                  <a:schemeClr val="bg1"/>
                </a:solidFill>
              </a:rPr>
              <a:t>Tietoisku:</a:t>
            </a:r>
            <a:br>
              <a:rPr lang="fi-FI" dirty="0">
                <a:solidFill>
                  <a:schemeClr val="bg1"/>
                </a:solidFill>
              </a:rPr>
            </a:br>
            <a:r>
              <a:rPr lang="fi-FI">
                <a:solidFill>
                  <a:schemeClr val="bg1"/>
                </a:solidFill>
              </a:rPr>
              <a:t>Mitä keskittyminen on?</a:t>
            </a:r>
          </a:p>
        </p:txBody>
      </p:sp>
      <p:sp>
        <p:nvSpPr>
          <p:cNvPr id="9" name="Tekstiruutu 8">
            <a:extLst>
              <a:ext uri="{FF2B5EF4-FFF2-40B4-BE49-F238E27FC236}">
                <a16:creationId xmlns:a16="http://schemas.microsoft.com/office/drawing/2014/main" id="{75E59288-D940-396C-06A2-24B5DF9CDD54}"/>
              </a:ext>
            </a:extLst>
          </p:cNvPr>
          <p:cNvSpPr txBox="1"/>
          <p:nvPr/>
        </p:nvSpPr>
        <p:spPr>
          <a:xfrm>
            <a:off x="630072" y="1966168"/>
            <a:ext cx="10918209" cy="3995837"/>
          </a:xfrm>
          <a:prstGeom prst="rect">
            <a:avLst/>
          </a:prstGeom>
          <a:noFill/>
        </p:spPr>
        <p:txBody>
          <a:bodyPr wrap="square" lIns="91440" tIns="45720" rIns="91440" bIns="45720" rtlCol="0" anchor="t">
            <a:spAutoFit/>
          </a:bodyPr>
          <a:lstStyle/>
          <a:p>
            <a:pPr marL="342900" indent="-342900" algn="l">
              <a:lnSpc>
                <a:spcPct val="150000"/>
              </a:lnSpc>
              <a:buFont typeface="Arial" panose="020B0604020202020204" pitchFamily="34" charset="0"/>
              <a:buChar char="•"/>
            </a:pPr>
            <a:r>
              <a:rPr lang="fi-FI" sz="2400" dirty="0">
                <a:solidFill>
                  <a:schemeClr val="bg1"/>
                </a:solidFill>
                <a:cs typeface="Archivo" pitchFamily="2" charset="77"/>
              </a:rPr>
              <a:t>Keskittyminen on tarkkaavuuden pitämistä halutussa asiassa</a:t>
            </a:r>
            <a:endParaRPr lang="en-US" dirty="0">
              <a:solidFill>
                <a:schemeClr val="bg1"/>
              </a:solidFill>
            </a:endParaRPr>
          </a:p>
          <a:p>
            <a:pPr marL="342900" indent="-342900" algn="l">
              <a:lnSpc>
                <a:spcPct val="150000"/>
              </a:lnSpc>
              <a:buFont typeface="Arial" panose="020B0604020202020204" pitchFamily="34" charset="0"/>
              <a:buChar char="•"/>
            </a:pPr>
            <a:r>
              <a:rPr lang="fi-FI" sz="2400" dirty="0">
                <a:solidFill>
                  <a:schemeClr val="bg1"/>
                </a:solidFill>
                <a:cs typeface="Archivo" pitchFamily="2" charset="77"/>
              </a:rPr>
              <a:t>Tietoinen &amp; tahaton huomio</a:t>
            </a:r>
          </a:p>
          <a:p>
            <a:pPr marL="342900" indent="-342900" algn="l">
              <a:lnSpc>
                <a:spcPct val="150000"/>
              </a:lnSpc>
              <a:buFont typeface="Arial" panose="020B0604020202020204" pitchFamily="34" charset="0"/>
              <a:buChar char="•"/>
            </a:pPr>
            <a:r>
              <a:rPr lang="fi-FI" sz="2400" dirty="0">
                <a:solidFill>
                  <a:schemeClr val="bg1"/>
                </a:solidFill>
                <a:cs typeface="Archivo" pitchFamily="2" charset="77"/>
              </a:rPr>
              <a:t>Keskittymiseen vaikuttavat</a:t>
            </a:r>
          </a:p>
          <a:p>
            <a:pPr marL="342900" indent="-342900" algn="l">
              <a:lnSpc>
                <a:spcPct val="150000"/>
              </a:lnSpc>
              <a:buFont typeface="Arial" panose="020B0604020202020204" pitchFamily="34" charset="0"/>
              <a:buChar char="•"/>
            </a:pPr>
            <a:endParaRPr lang="fi-FI" sz="2400" dirty="0">
              <a:solidFill>
                <a:schemeClr val="bg1"/>
              </a:solidFill>
              <a:cs typeface="Archivo" pitchFamily="2" charset="77"/>
            </a:endParaRPr>
          </a:p>
          <a:p>
            <a:pPr marL="342900" indent="-342900">
              <a:lnSpc>
                <a:spcPct val="150000"/>
              </a:lnSpc>
              <a:buFont typeface="Arial" panose="020B0604020202020204" pitchFamily="34" charset="0"/>
              <a:buChar char="•"/>
            </a:pPr>
            <a:endParaRPr lang="fi-FI" sz="2400" dirty="0">
              <a:solidFill>
                <a:schemeClr val="bg1"/>
              </a:solidFill>
              <a:cs typeface="Archivo" pitchFamily="2" charset="77"/>
            </a:endParaRPr>
          </a:p>
          <a:p>
            <a:pPr marL="342900" indent="-342900">
              <a:lnSpc>
                <a:spcPct val="150000"/>
              </a:lnSpc>
              <a:buFont typeface="Arial" panose="020B0604020202020204" pitchFamily="34" charset="0"/>
              <a:buChar char="•"/>
            </a:pPr>
            <a:endParaRPr lang="fi-FI" sz="2400" dirty="0">
              <a:solidFill>
                <a:schemeClr val="bg1"/>
              </a:solidFill>
              <a:cs typeface="Archivo" pitchFamily="2" charset="77"/>
            </a:endParaRPr>
          </a:p>
          <a:p>
            <a:pPr>
              <a:lnSpc>
                <a:spcPct val="150000"/>
              </a:lnSpc>
            </a:pPr>
            <a:r>
              <a:rPr lang="fi-FI" sz="2400" i="1" dirty="0">
                <a:solidFill>
                  <a:schemeClr val="bg1"/>
                </a:solidFill>
                <a:cs typeface="Archivo" pitchFamily="2" charset="77"/>
              </a:rPr>
              <a:t>Tiesitkö? Keskittymistä voi opetella.</a:t>
            </a:r>
            <a:endParaRPr lang="fi-FI" sz="2400" i="1" dirty="0">
              <a:solidFill>
                <a:schemeClr val="bg1"/>
              </a:solidFill>
            </a:endParaRPr>
          </a:p>
        </p:txBody>
      </p:sp>
      <p:pic>
        <p:nvPicPr>
          <p:cNvPr id="13" name="Kuva 12" descr="Unimaski tasaisella täytöllä">
            <a:extLst>
              <a:ext uri="{FF2B5EF4-FFF2-40B4-BE49-F238E27FC236}">
                <a16:creationId xmlns:a16="http://schemas.microsoft.com/office/drawing/2014/main" id="{9E1088CF-5B57-968D-8849-39E24E81AB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8207" y="3819180"/>
            <a:ext cx="914400" cy="914400"/>
          </a:xfrm>
          <a:prstGeom prst="rect">
            <a:avLst/>
          </a:prstGeom>
        </p:spPr>
      </p:pic>
      <p:pic>
        <p:nvPicPr>
          <p:cNvPr id="15" name="Kuva 14" descr="Kattaus tasaisella täytöllä">
            <a:extLst>
              <a:ext uri="{FF2B5EF4-FFF2-40B4-BE49-F238E27FC236}">
                <a16:creationId xmlns:a16="http://schemas.microsoft.com/office/drawing/2014/main" id="{18C3423F-5FF4-56D1-4E09-35EF33A487B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34609" y="3830553"/>
            <a:ext cx="914400" cy="914400"/>
          </a:xfrm>
          <a:prstGeom prst="rect">
            <a:avLst/>
          </a:prstGeom>
        </p:spPr>
      </p:pic>
      <p:pic>
        <p:nvPicPr>
          <p:cNvPr id="17" name="Kuva 16" descr="Kehonrakentaja ääriviiva">
            <a:extLst>
              <a:ext uri="{FF2B5EF4-FFF2-40B4-BE49-F238E27FC236}">
                <a16:creationId xmlns:a16="http://schemas.microsoft.com/office/drawing/2014/main" id="{B6AD3D0E-A4E4-BBBB-EC3D-F1FEDCDD531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41724" y="3827078"/>
            <a:ext cx="914400" cy="914400"/>
          </a:xfrm>
          <a:prstGeom prst="rect">
            <a:avLst/>
          </a:prstGeom>
        </p:spPr>
      </p:pic>
      <p:pic>
        <p:nvPicPr>
          <p:cNvPr id="19" name="Kuva 18" descr="Maapallo: Amerikka tasaisella täytöllä">
            <a:extLst>
              <a:ext uri="{FF2B5EF4-FFF2-40B4-BE49-F238E27FC236}">
                <a16:creationId xmlns:a16="http://schemas.microsoft.com/office/drawing/2014/main" id="{165157EE-D845-9082-3C7F-4AE8AB492B1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74336" y="3821455"/>
            <a:ext cx="914400" cy="914400"/>
          </a:xfrm>
          <a:prstGeom prst="rect">
            <a:avLst/>
          </a:prstGeom>
        </p:spPr>
      </p:pic>
      <p:pic>
        <p:nvPicPr>
          <p:cNvPr id="21" name="Kuva 20" descr="Kommentti särkynyt sydän ääriviiva">
            <a:extLst>
              <a:ext uri="{FF2B5EF4-FFF2-40B4-BE49-F238E27FC236}">
                <a16:creationId xmlns:a16="http://schemas.microsoft.com/office/drawing/2014/main" id="{5BEC1DDA-CFB3-58F6-5DE1-0DF2E44A963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86561" y="3821455"/>
            <a:ext cx="914400" cy="914400"/>
          </a:xfrm>
          <a:prstGeom prst="rect">
            <a:avLst/>
          </a:prstGeom>
        </p:spPr>
      </p:pic>
      <p:pic>
        <p:nvPicPr>
          <p:cNvPr id="23" name="Kuva 22" descr="Pää ja hammaspyörät tasaisella täytöllä">
            <a:extLst>
              <a:ext uri="{FF2B5EF4-FFF2-40B4-BE49-F238E27FC236}">
                <a16:creationId xmlns:a16="http://schemas.microsoft.com/office/drawing/2014/main" id="{51BF8345-7A0C-445D-CA5F-C7C4BE0E242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867877" y="3825941"/>
            <a:ext cx="914400" cy="914400"/>
          </a:xfrm>
          <a:prstGeom prst="rect">
            <a:avLst/>
          </a:prstGeom>
        </p:spPr>
      </p:pic>
      <p:pic>
        <p:nvPicPr>
          <p:cNvPr id="25" name="Kuva 24" descr="Silmälasit tasaisella täytöllä">
            <a:extLst>
              <a:ext uri="{FF2B5EF4-FFF2-40B4-BE49-F238E27FC236}">
                <a16:creationId xmlns:a16="http://schemas.microsoft.com/office/drawing/2014/main" id="{256279FB-5C5F-A04B-EF1D-1FD937F0106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176040" y="3821455"/>
            <a:ext cx="914400" cy="914400"/>
          </a:xfrm>
          <a:prstGeom prst="rect">
            <a:avLst/>
          </a:prstGeom>
        </p:spPr>
      </p:pic>
    </p:spTree>
    <p:extLst>
      <p:ext uri="{BB962C8B-B14F-4D97-AF65-F5344CB8AC3E}">
        <p14:creationId xmlns:p14="http://schemas.microsoft.com/office/powerpoint/2010/main" val="318407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9A30A16-1EE4-60B1-F771-473BDC167D16}"/>
              </a:ext>
            </a:extLst>
          </p:cNvPr>
          <p:cNvSpPr>
            <a:spLocks noGrp="1"/>
          </p:cNvSpPr>
          <p:nvPr>
            <p:ph type="title"/>
          </p:nvPr>
        </p:nvSpPr>
        <p:spPr>
          <a:xfrm>
            <a:off x="838200" y="702424"/>
            <a:ext cx="10515600" cy="779653"/>
          </a:xfrm>
        </p:spPr>
        <p:txBody>
          <a:bodyPr>
            <a:normAutofit fontScale="90000"/>
          </a:bodyPr>
          <a:lstStyle/>
          <a:p>
            <a:r>
              <a:rPr lang="fi-FI"/>
              <a:t>Tietoisku:</a:t>
            </a:r>
            <a:br>
              <a:rPr lang="fi-FI" dirty="0"/>
            </a:br>
            <a:r>
              <a:rPr lang="fi-FI"/>
              <a:t>Mitä puhelin tekee keskittymiselle?</a:t>
            </a:r>
          </a:p>
        </p:txBody>
      </p:sp>
      <p:sp>
        <p:nvSpPr>
          <p:cNvPr id="3" name="Sisällön paikkamerkki 2">
            <a:extLst>
              <a:ext uri="{FF2B5EF4-FFF2-40B4-BE49-F238E27FC236}">
                <a16:creationId xmlns:a16="http://schemas.microsoft.com/office/drawing/2014/main" id="{99CCC9A6-4CC1-5ECB-1561-F20E1FA375CE}"/>
              </a:ext>
            </a:extLst>
          </p:cNvPr>
          <p:cNvSpPr>
            <a:spLocks noGrp="1"/>
          </p:cNvSpPr>
          <p:nvPr>
            <p:ph idx="1"/>
          </p:nvPr>
        </p:nvSpPr>
        <p:spPr>
          <a:xfrm>
            <a:off x="914401" y="2284693"/>
            <a:ext cx="10515600" cy="3384711"/>
          </a:xfrm>
        </p:spPr>
        <p:txBody>
          <a:bodyPr vert="horz" lIns="91440" tIns="45720" rIns="91440" bIns="45720" rtlCol="0" anchor="t">
            <a:normAutofit/>
          </a:bodyPr>
          <a:lstStyle/>
          <a:p>
            <a:pPr indent="-179070">
              <a:lnSpc>
                <a:spcPct val="150000"/>
              </a:lnSpc>
            </a:pPr>
            <a:r>
              <a:rPr lang="fi-FI" sz="2400" dirty="0"/>
              <a:t>Nuoruudessa keskittymistaito kehittyy</a:t>
            </a:r>
          </a:p>
          <a:p>
            <a:pPr indent="-179070">
              <a:lnSpc>
                <a:spcPct val="150000"/>
              </a:lnSpc>
            </a:pPr>
            <a:r>
              <a:rPr lang="fi-FI" sz="2400" dirty="0"/>
              <a:t>Puhelin voi häiritä keskittymistaidon kehittymistä </a:t>
            </a:r>
          </a:p>
          <a:p>
            <a:pPr lvl="1" indent="-342900">
              <a:lnSpc>
                <a:spcPct val="150000"/>
              </a:lnSpc>
            </a:pPr>
            <a:r>
              <a:rPr lang="fi-FI" dirty="0"/>
              <a:t>Puhelimet, pelit ja sovellukset on luotu koukuttamaan</a:t>
            </a:r>
          </a:p>
          <a:p>
            <a:pPr lvl="1" indent="-342900">
              <a:lnSpc>
                <a:spcPct val="150000"/>
              </a:lnSpc>
            </a:pPr>
            <a:r>
              <a:rPr lang="fi-FI" dirty="0"/>
              <a:t>Jatkuvat ilmoitukset keskeyttävät toimintaa</a:t>
            </a:r>
          </a:p>
          <a:p>
            <a:pPr indent="-179070">
              <a:lnSpc>
                <a:spcPct val="150000"/>
              </a:lnSpc>
            </a:pPr>
            <a:r>
              <a:rPr lang="fi-FI" sz="2400" dirty="0"/>
              <a:t>Ruutuaika illalla              huono uni              keskittyminen kärsii</a:t>
            </a:r>
          </a:p>
        </p:txBody>
      </p:sp>
      <p:sp>
        <p:nvSpPr>
          <p:cNvPr id="4" name="Nuoli: Oikea 3">
            <a:extLst>
              <a:ext uri="{FF2B5EF4-FFF2-40B4-BE49-F238E27FC236}">
                <a16:creationId xmlns:a16="http://schemas.microsoft.com/office/drawing/2014/main" id="{C88C2E48-313A-02DF-0DD5-7C8284A7BE4C}"/>
              </a:ext>
            </a:extLst>
          </p:cNvPr>
          <p:cNvSpPr/>
          <p:nvPr/>
        </p:nvSpPr>
        <p:spPr>
          <a:xfrm>
            <a:off x="3673930" y="5068206"/>
            <a:ext cx="718458" cy="283028"/>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5" name="Nuoli: Oikea 4">
            <a:extLst>
              <a:ext uri="{FF2B5EF4-FFF2-40B4-BE49-F238E27FC236}">
                <a16:creationId xmlns:a16="http://schemas.microsoft.com/office/drawing/2014/main" id="{BC4F15E0-ED4E-D6DE-9806-14BAD66B203B}"/>
              </a:ext>
            </a:extLst>
          </p:cNvPr>
          <p:cNvSpPr/>
          <p:nvPr/>
        </p:nvSpPr>
        <p:spPr>
          <a:xfrm>
            <a:off x="6330043" y="5068206"/>
            <a:ext cx="718458" cy="283028"/>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38891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B8C6CE13-1AB7-FEA8-8B8E-BAC3D21567B8}"/>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AE79E89C-60E6-4646-9C57-A4A922CD54E8}"/>
              </a:ext>
            </a:extLst>
          </p:cNvPr>
          <p:cNvSpPr>
            <a:spLocks noGrp="1"/>
          </p:cNvSpPr>
          <p:nvPr>
            <p:ph type="title"/>
          </p:nvPr>
        </p:nvSpPr>
        <p:spPr/>
        <p:txBody>
          <a:bodyPr vert="horz" lIns="91440" tIns="45720" rIns="91440" bIns="45720" rtlCol="0" anchor="ctr">
            <a:normAutofit/>
          </a:bodyPr>
          <a:lstStyle/>
          <a:p>
            <a:r>
              <a:rPr lang="en-US" b="1" dirty="0" err="1">
                <a:solidFill>
                  <a:schemeClr val="bg1"/>
                </a:solidFill>
              </a:rPr>
              <a:t>Keskittyminen</a:t>
            </a:r>
            <a:r>
              <a:rPr lang="en-US" b="1" dirty="0">
                <a:solidFill>
                  <a:schemeClr val="bg1"/>
                </a:solidFill>
              </a:rPr>
              <a:t> </a:t>
            </a:r>
            <a:r>
              <a:rPr lang="en-US" b="1" dirty="0" err="1">
                <a:solidFill>
                  <a:schemeClr val="bg1"/>
                </a:solidFill>
              </a:rPr>
              <a:t>oppitunnilla</a:t>
            </a:r>
            <a:endParaRPr lang="en-US" b="1" dirty="0">
              <a:solidFill>
                <a:schemeClr val="bg1"/>
              </a:solidFill>
            </a:endParaRPr>
          </a:p>
        </p:txBody>
      </p:sp>
      <p:sp>
        <p:nvSpPr>
          <p:cNvPr id="3" name="Alaotsikko 2">
            <a:extLst>
              <a:ext uri="{FF2B5EF4-FFF2-40B4-BE49-F238E27FC236}">
                <a16:creationId xmlns:a16="http://schemas.microsoft.com/office/drawing/2014/main" id="{48D98147-7185-5C53-8809-ECE4301745A8}"/>
              </a:ext>
            </a:extLst>
          </p:cNvPr>
          <p:cNvSpPr>
            <a:spLocks noGrp="1"/>
          </p:cNvSpPr>
          <p:nvPr>
            <p:ph idx="1"/>
          </p:nvPr>
        </p:nvSpPr>
        <p:spPr>
          <a:xfrm>
            <a:off x="838200" y="1965960"/>
            <a:ext cx="10515600" cy="4650740"/>
          </a:xfrm>
          <a:noFill/>
        </p:spPr>
        <p:txBody>
          <a:bodyPr vert="horz" lIns="91440" tIns="45720" rIns="91440" bIns="45720" rtlCol="0" anchor="t">
            <a:noAutofit/>
          </a:bodyPr>
          <a:lstStyle/>
          <a:p>
            <a:pPr marL="37465" indent="0">
              <a:buNone/>
            </a:pPr>
            <a:r>
              <a:rPr lang="fi-FI" sz="2400" dirty="0">
                <a:solidFill>
                  <a:schemeClr val="bg1"/>
                </a:solidFill>
              </a:rPr>
              <a:t>Kuuntelit nyt opetusta aiheesta, joka ei ehkä ollut juuri sinun mielestäsi maailman kiinnostavinta.</a:t>
            </a:r>
          </a:p>
          <a:p>
            <a:pPr marL="380365" indent="-342900"/>
            <a:r>
              <a:rPr lang="fi-FI" sz="2400" b="1" dirty="0">
                <a:solidFill>
                  <a:schemeClr val="bg1"/>
                </a:solidFill>
              </a:rPr>
              <a:t>Mitä teit kun keskittymisesi alkoi herpaantua? Miksi?</a:t>
            </a:r>
            <a:endParaRPr lang="en-US" sz="2400" b="1" dirty="0">
              <a:solidFill>
                <a:schemeClr val="bg1"/>
              </a:solidFill>
            </a:endParaRPr>
          </a:p>
          <a:p>
            <a:pPr marL="380365" indent="-342900"/>
            <a:r>
              <a:rPr lang="fi-FI" sz="2400" dirty="0">
                <a:solidFill>
                  <a:schemeClr val="bg1"/>
                </a:solidFill>
              </a:rPr>
              <a:t>Miksi pitkään kuuntelu on vaikeaa?</a:t>
            </a:r>
            <a:endParaRPr lang="en-US" sz="2400" dirty="0">
              <a:solidFill>
                <a:schemeClr val="bg1"/>
              </a:solidFill>
            </a:endParaRPr>
          </a:p>
          <a:p>
            <a:pPr marL="494665" lvl="1" indent="0">
              <a:buNone/>
            </a:pPr>
            <a:r>
              <a:rPr lang="fi-FI" b="1" dirty="0">
                <a:solidFill>
                  <a:schemeClr val="bg1"/>
                </a:solidFill>
              </a:rPr>
              <a:t>!</a:t>
            </a:r>
            <a:r>
              <a:rPr lang="fi-FI" dirty="0">
                <a:solidFill>
                  <a:schemeClr val="bg1"/>
                </a:solidFill>
              </a:rPr>
              <a:t> Aivojen aktiivisuustaso laskee.</a:t>
            </a:r>
            <a:endParaRPr lang="en-US" dirty="0">
              <a:solidFill>
                <a:schemeClr val="bg1"/>
              </a:solidFill>
            </a:endParaRPr>
          </a:p>
          <a:p>
            <a:pPr marL="494665" lvl="1" indent="0">
              <a:buNone/>
            </a:pPr>
            <a:endParaRPr lang="fi-FI" dirty="0">
              <a:solidFill>
                <a:schemeClr val="bg1"/>
              </a:solidFill>
            </a:endParaRPr>
          </a:p>
          <a:p>
            <a:pPr marL="494665" lvl="1" indent="0">
              <a:buNone/>
            </a:pPr>
            <a:r>
              <a:rPr lang="fi-FI" b="1" dirty="0">
                <a:solidFill>
                  <a:schemeClr val="bg1"/>
                </a:solidFill>
              </a:rPr>
              <a:t>Korjaa aktiivisuustasoa:</a:t>
            </a:r>
            <a:endParaRPr lang="en-US" b="1" dirty="0">
              <a:solidFill>
                <a:schemeClr val="bg1"/>
              </a:solidFill>
            </a:endParaRPr>
          </a:p>
          <a:p>
            <a:pPr marL="837565" lvl="1" indent="-342900">
              <a:buFont typeface="Calibri" panose="020B0604020202020204" pitchFamily="34" charset="0"/>
              <a:buChar char="-"/>
            </a:pPr>
            <a:r>
              <a:rPr lang="fi-FI" dirty="0">
                <a:solidFill>
                  <a:schemeClr val="bg1"/>
                </a:solidFill>
              </a:rPr>
              <a:t>lisäämällä stimulaatiota</a:t>
            </a:r>
            <a:endParaRPr lang="en-US" dirty="0">
              <a:solidFill>
                <a:schemeClr val="bg1"/>
              </a:solidFill>
            </a:endParaRPr>
          </a:p>
          <a:p>
            <a:pPr marL="837565" lvl="1" indent="-342900">
              <a:buFont typeface="Calibri" panose="020B0604020202020204" pitchFamily="34" charset="0"/>
              <a:buChar char="-"/>
            </a:pPr>
            <a:r>
              <a:rPr lang="fi-FI" dirty="0">
                <a:solidFill>
                  <a:schemeClr val="bg1"/>
                </a:solidFill>
              </a:rPr>
              <a:t>käyttämällä kahta eri aistia samaan aikaan</a:t>
            </a:r>
          </a:p>
          <a:p>
            <a:pPr marL="837565" lvl="1" indent="-342900">
              <a:buFont typeface="Calibri" panose="020B0604020202020204" pitchFamily="34" charset="0"/>
              <a:buChar char="-"/>
            </a:pPr>
            <a:endParaRPr lang="fi-FI" dirty="0">
              <a:solidFill>
                <a:schemeClr val="bg1"/>
              </a:solidFill>
            </a:endParaRPr>
          </a:p>
          <a:p>
            <a:pPr marL="37465" indent="0">
              <a:buNone/>
            </a:pPr>
            <a:r>
              <a:rPr lang="fi-FI" sz="2400" i="1" dirty="0">
                <a:solidFill>
                  <a:schemeClr val="bg1"/>
                </a:solidFill>
              </a:rPr>
              <a:t>Muista: Mitkään aivot eivät jaksa kuunnella loputtomiin.</a:t>
            </a:r>
            <a:endParaRPr lang="en-US" sz="2400" i="1" dirty="0">
              <a:solidFill>
                <a:schemeClr val="bg1"/>
              </a:solidFill>
            </a:endParaRPr>
          </a:p>
        </p:txBody>
      </p:sp>
    </p:spTree>
    <p:extLst>
      <p:ext uri="{BB962C8B-B14F-4D97-AF65-F5344CB8AC3E}">
        <p14:creationId xmlns:p14="http://schemas.microsoft.com/office/powerpoint/2010/main" val="3517009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C1BEC719-85E2-7744-9617-CA201C9BC99A}"/>
              </a:ext>
            </a:extLst>
          </p:cNvPr>
          <p:cNvSpPr>
            <a:spLocks noGrp="1"/>
          </p:cNvSpPr>
          <p:nvPr>
            <p:ph type="title"/>
          </p:nvPr>
        </p:nvSpPr>
        <p:spPr/>
        <p:txBody>
          <a:bodyPr/>
          <a:lstStyle/>
          <a:p>
            <a:r>
              <a:rPr lang="fi-FI" b="1" dirty="0"/>
              <a:t>Paritehtävä: </a:t>
            </a:r>
            <a:r>
              <a:rPr lang="fi-FI" dirty="0"/>
              <a:t>Mitä voin itse tehdä keskittymiseni tukemiseksi?</a:t>
            </a:r>
            <a:endParaRPr lang="en-US" dirty="0"/>
          </a:p>
        </p:txBody>
      </p:sp>
      <p:sp>
        <p:nvSpPr>
          <p:cNvPr id="2" name="Tekstin paikkamerkki 1">
            <a:extLst>
              <a:ext uri="{FF2B5EF4-FFF2-40B4-BE49-F238E27FC236}">
                <a16:creationId xmlns:a16="http://schemas.microsoft.com/office/drawing/2014/main" id="{0726FC92-71A4-8526-5633-0C6E8451FD19}"/>
              </a:ext>
            </a:extLst>
          </p:cNvPr>
          <p:cNvSpPr>
            <a:spLocks noGrp="1"/>
          </p:cNvSpPr>
          <p:nvPr>
            <p:ph idx="1"/>
          </p:nvPr>
        </p:nvSpPr>
        <p:spPr>
          <a:xfrm>
            <a:off x="838200" y="2020823"/>
            <a:ext cx="10515600" cy="4156139"/>
          </a:xfrm>
        </p:spPr>
        <p:txBody>
          <a:bodyPr vert="horz" lIns="91440" tIns="45720" rIns="91440" bIns="45720" rtlCol="0" anchor="t">
            <a:normAutofit/>
          </a:bodyPr>
          <a:lstStyle/>
          <a:p>
            <a:pPr marL="392430" indent="-342900">
              <a:lnSpc>
                <a:spcPct val="150000"/>
              </a:lnSpc>
            </a:pPr>
            <a:r>
              <a:rPr lang="en-US" sz="2400" dirty="0" err="1"/>
              <a:t>Mieti</a:t>
            </a:r>
            <a:r>
              <a:rPr lang="en-US" sz="2400" dirty="0"/>
              <a:t> </a:t>
            </a:r>
            <a:r>
              <a:rPr lang="en-US" sz="2400" dirty="0" err="1"/>
              <a:t>parin</a:t>
            </a:r>
            <a:r>
              <a:rPr lang="en-US" sz="2400" dirty="0"/>
              <a:t> </a:t>
            </a:r>
            <a:r>
              <a:rPr lang="en-US" sz="2400" dirty="0" err="1"/>
              <a:t>kanssa</a:t>
            </a:r>
            <a:r>
              <a:rPr lang="en-US" sz="2400" dirty="0"/>
              <a:t>, </a:t>
            </a:r>
            <a:r>
              <a:rPr lang="en-US" sz="2400" dirty="0" err="1"/>
              <a:t>mitä</a:t>
            </a:r>
            <a:r>
              <a:rPr lang="en-US" sz="2400" dirty="0"/>
              <a:t> </a:t>
            </a:r>
            <a:r>
              <a:rPr lang="en-US" sz="2400" dirty="0" err="1"/>
              <a:t>voit</a:t>
            </a:r>
            <a:r>
              <a:rPr lang="en-US" sz="2400" dirty="0"/>
              <a:t> </a:t>
            </a:r>
            <a:r>
              <a:rPr lang="en-US" sz="2400" dirty="0" err="1"/>
              <a:t>itse</a:t>
            </a:r>
            <a:r>
              <a:rPr lang="en-US" sz="2400" dirty="0"/>
              <a:t> </a:t>
            </a:r>
            <a:r>
              <a:rPr lang="en-US" sz="2400" dirty="0" err="1"/>
              <a:t>tehdä</a:t>
            </a:r>
            <a:r>
              <a:rPr lang="en-US" sz="2400" dirty="0"/>
              <a:t> </a:t>
            </a:r>
            <a:r>
              <a:rPr lang="en-US" sz="2400" dirty="0" err="1"/>
              <a:t>keskittymisesi</a:t>
            </a:r>
            <a:r>
              <a:rPr lang="en-US" sz="2400" dirty="0"/>
              <a:t> </a:t>
            </a:r>
            <a:r>
              <a:rPr lang="en-US" sz="2400" dirty="0" err="1"/>
              <a:t>tukemiseksi</a:t>
            </a:r>
            <a:endParaRPr lang="fi-FI" sz="2400" dirty="0"/>
          </a:p>
          <a:p>
            <a:pPr marL="849630" lvl="1" indent="-342900">
              <a:lnSpc>
                <a:spcPct val="150000"/>
              </a:lnSpc>
            </a:pPr>
            <a:r>
              <a:rPr lang="en-US" dirty="0" err="1"/>
              <a:t>oppitunnilla</a:t>
            </a:r>
            <a:endParaRPr lang="en-US" dirty="0"/>
          </a:p>
          <a:p>
            <a:pPr marL="849630" lvl="1" indent="-342900">
              <a:lnSpc>
                <a:spcPct val="150000"/>
              </a:lnSpc>
            </a:pPr>
            <a:r>
              <a:rPr lang="en-US" dirty="0" err="1"/>
              <a:t>opiskelessa</a:t>
            </a:r>
            <a:r>
              <a:rPr lang="en-US" dirty="0"/>
              <a:t> </a:t>
            </a:r>
            <a:r>
              <a:rPr lang="en-US" dirty="0" err="1"/>
              <a:t>kotona</a:t>
            </a:r>
            <a:r>
              <a:rPr lang="en-US" dirty="0"/>
              <a:t>.</a:t>
            </a:r>
          </a:p>
          <a:p>
            <a:pPr marL="392430" indent="-342900">
              <a:lnSpc>
                <a:spcPct val="150000"/>
              </a:lnSpc>
            </a:pPr>
            <a:r>
              <a:rPr lang="en-US" sz="2400" dirty="0" err="1"/>
              <a:t>Kirjoita</a:t>
            </a:r>
            <a:r>
              <a:rPr lang="en-US" sz="2400" dirty="0"/>
              <a:t> </a:t>
            </a:r>
            <a:r>
              <a:rPr lang="en-US" sz="2400" dirty="0" err="1"/>
              <a:t>kolme</a:t>
            </a:r>
            <a:r>
              <a:rPr lang="en-US" sz="2400" dirty="0"/>
              <a:t> </a:t>
            </a:r>
            <a:r>
              <a:rPr lang="en-US" sz="2400" dirty="0" err="1"/>
              <a:t>tärkeintä</a:t>
            </a:r>
            <a:r>
              <a:rPr lang="en-US" sz="2400" dirty="0"/>
              <a:t> </a:t>
            </a:r>
            <a:r>
              <a:rPr lang="en-US" sz="2400" dirty="0" err="1"/>
              <a:t>asiaa</a:t>
            </a:r>
            <a:r>
              <a:rPr lang="en-US" sz="2400" dirty="0"/>
              <a:t> </a:t>
            </a:r>
            <a:r>
              <a:rPr lang="en-US" sz="2400" dirty="0" err="1"/>
              <a:t>ylös</a:t>
            </a:r>
            <a:r>
              <a:rPr lang="en-US" sz="2400" dirty="0"/>
              <a:t>.</a:t>
            </a:r>
          </a:p>
          <a:p>
            <a:pPr marL="392430" indent="-342900">
              <a:lnSpc>
                <a:spcPct val="150000"/>
              </a:lnSpc>
            </a:pPr>
            <a:r>
              <a:rPr lang="en-US" sz="2400" dirty="0" err="1"/>
              <a:t>Valmistaudu</a:t>
            </a:r>
            <a:r>
              <a:rPr lang="en-US" sz="2400" dirty="0"/>
              <a:t> </a:t>
            </a:r>
            <a:r>
              <a:rPr lang="en-US" sz="2400" dirty="0" err="1"/>
              <a:t>kertomaan</a:t>
            </a:r>
            <a:r>
              <a:rPr lang="en-US" sz="2400" dirty="0"/>
              <a:t> </a:t>
            </a:r>
            <a:r>
              <a:rPr lang="en-US" sz="2400" dirty="0" err="1"/>
              <a:t>havainnoistanne</a:t>
            </a:r>
            <a:r>
              <a:rPr lang="en-US" sz="2400" dirty="0"/>
              <a:t> </a:t>
            </a:r>
            <a:r>
              <a:rPr lang="en-US" sz="2400" dirty="0" err="1"/>
              <a:t>muillekin</a:t>
            </a:r>
            <a:r>
              <a:rPr lang="en-US" sz="2400" dirty="0"/>
              <a:t>.</a:t>
            </a:r>
          </a:p>
        </p:txBody>
      </p:sp>
    </p:spTree>
    <p:extLst>
      <p:ext uri="{BB962C8B-B14F-4D97-AF65-F5344CB8AC3E}">
        <p14:creationId xmlns:p14="http://schemas.microsoft.com/office/powerpoint/2010/main" val="398705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79000">
              <a:schemeClr val="accent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D04B6DE-D34E-A23C-58D9-E45C8AEFEDBB}"/>
              </a:ext>
            </a:extLst>
          </p:cNvPr>
          <p:cNvSpPr>
            <a:spLocks noGrp="1"/>
          </p:cNvSpPr>
          <p:nvPr>
            <p:ph type="title"/>
          </p:nvPr>
        </p:nvSpPr>
        <p:spPr>
          <a:xfrm>
            <a:off x="3556762" y="5493806"/>
            <a:ext cx="5078477" cy="1325563"/>
          </a:xfrm>
          <a:noFill/>
        </p:spPr>
        <p:txBody>
          <a:bodyPr vert="horz" lIns="91440" tIns="45720" rIns="91440" bIns="45720" rtlCol="0" anchor="ctr">
            <a:normAutofit/>
          </a:bodyPr>
          <a:lstStyle/>
          <a:p>
            <a:pPr algn="ctr"/>
            <a:r>
              <a:rPr lang="en-US" sz="3600" b="1" kern="1200" dirty="0" err="1">
                <a:solidFill>
                  <a:schemeClr val="accent2"/>
                </a:solidFill>
                <a:latin typeface="+mj-lt"/>
                <a:ea typeface="+mj-ea"/>
                <a:cs typeface="+mj-cs"/>
              </a:rPr>
              <a:t>Mielenterveyden</a:t>
            </a:r>
            <a:r>
              <a:rPr lang="en-US" sz="3600" b="1" kern="1200" dirty="0">
                <a:solidFill>
                  <a:schemeClr val="accent2"/>
                </a:solidFill>
                <a:latin typeface="+mj-lt"/>
                <a:ea typeface="+mj-ea"/>
                <a:cs typeface="+mj-cs"/>
              </a:rPr>
              <a:t> </a:t>
            </a:r>
            <a:r>
              <a:rPr lang="en-US" sz="3600" b="1" kern="1200" dirty="0" err="1">
                <a:solidFill>
                  <a:schemeClr val="accent2"/>
                </a:solidFill>
                <a:latin typeface="+mj-lt"/>
                <a:ea typeface="+mj-ea"/>
                <a:cs typeface="+mj-cs"/>
              </a:rPr>
              <a:t>käsi</a:t>
            </a:r>
            <a:endParaRPr lang="en-US" sz="3600" b="1" kern="1200" dirty="0">
              <a:solidFill>
                <a:schemeClr val="accent2"/>
              </a:solidFill>
              <a:latin typeface="+mj-lt"/>
              <a:ea typeface="+mj-ea"/>
              <a:cs typeface="+mj-cs"/>
            </a:endParaRPr>
          </a:p>
        </p:txBody>
      </p:sp>
      <p:sp>
        <p:nvSpPr>
          <p:cNvPr id="3" name="Tekstin paikkamerkki 2">
            <a:extLst>
              <a:ext uri="{FF2B5EF4-FFF2-40B4-BE49-F238E27FC236}">
                <a16:creationId xmlns:a16="http://schemas.microsoft.com/office/drawing/2014/main" id="{723B2245-E182-04C5-42A5-20F451997FF5}"/>
              </a:ext>
            </a:extLst>
          </p:cNvPr>
          <p:cNvSpPr>
            <a:spLocks noGrp="1"/>
          </p:cNvSpPr>
          <p:nvPr>
            <p:ph idx="1"/>
          </p:nvPr>
        </p:nvSpPr>
        <p:spPr>
          <a:xfrm>
            <a:off x="173034" y="3044425"/>
            <a:ext cx="3627069" cy="1553193"/>
          </a:xfrm>
        </p:spPr>
        <p:txBody>
          <a:bodyPr vert="horz" lIns="91440" tIns="45720" rIns="91440" bIns="45720" rtlCol="0" anchor="ctr">
            <a:normAutofit/>
          </a:bodyPr>
          <a:lstStyle/>
          <a:p>
            <a:pPr marL="0" indent="0" algn="ctr">
              <a:buNone/>
            </a:pPr>
            <a:r>
              <a:rPr lang="en-US" sz="2000" b="1" dirty="0">
                <a:solidFill>
                  <a:schemeClr val="bg1"/>
                </a:solidFill>
              </a:rPr>
              <a:t>1. UNI JA LEPO</a:t>
            </a:r>
          </a:p>
          <a:p>
            <a:pPr marL="0" indent="0" algn="ctr">
              <a:buNone/>
            </a:pPr>
            <a:r>
              <a:rPr lang="en-US" sz="1400" dirty="0" err="1">
                <a:solidFill>
                  <a:schemeClr val="bg1"/>
                </a:solidFill>
              </a:rPr>
              <a:t>Maltatko</a:t>
            </a:r>
            <a:r>
              <a:rPr lang="en-US" sz="1400" dirty="0">
                <a:solidFill>
                  <a:schemeClr val="bg1"/>
                </a:solidFill>
              </a:rPr>
              <a:t> </a:t>
            </a:r>
            <a:r>
              <a:rPr lang="en-US" sz="1400" dirty="0" err="1">
                <a:solidFill>
                  <a:schemeClr val="bg1"/>
                </a:solidFill>
              </a:rPr>
              <a:t>levätä</a:t>
            </a:r>
            <a:r>
              <a:rPr lang="en-US" sz="1400" dirty="0">
                <a:solidFill>
                  <a:schemeClr val="bg1"/>
                </a:solidFill>
              </a:rPr>
              <a:t>?</a:t>
            </a:r>
            <a:br>
              <a:rPr lang="en-US" sz="1400" dirty="0"/>
            </a:br>
            <a:r>
              <a:rPr lang="en-US" sz="1400" dirty="0" err="1">
                <a:solidFill>
                  <a:schemeClr val="bg1"/>
                </a:solidFill>
              </a:rPr>
              <a:t>Nukutko</a:t>
            </a:r>
            <a:r>
              <a:rPr lang="en-US" sz="1400" dirty="0">
                <a:solidFill>
                  <a:schemeClr val="bg1"/>
                </a:solidFill>
              </a:rPr>
              <a:t> </a:t>
            </a:r>
            <a:r>
              <a:rPr lang="en-US" sz="1400" dirty="0" err="1">
                <a:solidFill>
                  <a:schemeClr val="bg1"/>
                </a:solidFill>
              </a:rPr>
              <a:t>hyvin</a:t>
            </a:r>
            <a:r>
              <a:rPr lang="en-US" sz="1400" dirty="0">
                <a:solidFill>
                  <a:schemeClr val="bg1"/>
                </a:solidFill>
              </a:rPr>
              <a:t> ja </a:t>
            </a:r>
            <a:r>
              <a:rPr lang="en-US" sz="1400" dirty="0" err="1">
                <a:solidFill>
                  <a:schemeClr val="bg1"/>
                </a:solidFill>
              </a:rPr>
              <a:t>riittävästi</a:t>
            </a:r>
            <a:r>
              <a:rPr lang="en-US" sz="1400" dirty="0">
                <a:solidFill>
                  <a:schemeClr val="bg1"/>
                </a:solidFill>
              </a:rPr>
              <a:t>?</a:t>
            </a:r>
            <a:br>
              <a:rPr lang="en-US" sz="1400" dirty="0"/>
            </a:br>
            <a:r>
              <a:rPr lang="en-US" sz="1400" dirty="0" err="1">
                <a:solidFill>
                  <a:schemeClr val="bg1"/>
                </a:solidFill>
              </a:rPr>
              <a:t>Vaikuttaako</a:t>
            </a:r>
            <a:r>
              <a:rPr lang="en-US" sz="1400" dirty="0">
                <a:solidFill>
                  <a:schemeClr val="bg1"/>
                </a:solidFill>
              </a:rPr>
              <a:t> some tai </a:t>
            </a:r>
            <a:r>
              <a:rPr lang="en-US" sz="1400" dirty="0" err="1">
                <a:solidFill>
                  <a:schemeClr val="bg1"/>
                </a:solidFill>
              </a:rPr>
              <a:t>pelaaminen</a:t>
            </a:r>
            <a:r>
              <a:rPr lang="en-US" sz="1400" dirty="0">
                <a:solidFill>
                  <a:schemeClr val="bg1"/>
                </a:solidFill>
              </a:rPr>
              <a:t> </a:t>
            </a:r>
            <a:r>
              <a:rPr lang="en-US" sz="1400" dirty="0" err="1">
                <a:solidFill>
                  <a:schemeClr val="bg1"/>
                </a:solidFill>
              </a:rPr>
              <a:t>yöuniisi</a:t>
            </a:r>
            <a:r>
              <a:rPr lang="en-US" sz="1400" dirty="0">
                <a:solidFill>
                  <a:schemeClr val="bg1"/>
                </a:solidFill>
              </a:rPr>
              <a:t>?</a:t>
            </a:r>
          </a:p>
        </p:txBody>
      </p:sp>
      <p:sp>
        <p:nvSpPr>
          <p:cNvPr id="4" name="Tekstin paikkamerkki 2">
            <a:extLst>
              <a:ext uri="{FF2B5EF4-FFF2-40B4-BE49-F238E27FC236}">
                <a16:creationId xmlns:a16="http://schemas.microsoft.com/office/drawing/2014/main" id="{971067BE-3C8D-3366-09E7-84EAC0A6F945}"/>
              </a:ext>
            </a:extLst>
          </p:cNvPr>
          <p:cNvSpPr txBox="1">
            <a:spLocks/>
          </p:cNvSpPr>
          <p:nvPr/>
        </p:nvSpPr>
        <p:spPr>
          <a:xfrm>
            <a:off x="854962" y="1269155"/>
            <a:ext cx="3618209" cy="155319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i-FI" sz="2000" b="1" dirty="0">
                <a:solidFill>
                  <a:schemeClr val="bg1"/>
                </a:solidFill>
                <a:ea typeface="Inter" panose="02000503000000020004" pitchFamily="2" charset="0"/>
              </a:rPr>
              <a:t>2. RAVINTO JA RUOKAILU</a:t>
            </a:r>
          </a:p>
          <a:p>
            <a:pPr marL="0" indent="0" algn="ctr">
              <a:buNone/>
            </a:pPr>
            <a:r>
              <a:rPr lang="fi-FI" sz="1400" dirty="0">
                <a:solidFill>
                  <a:schemeClr val="bg1"/>
                </a:solidFill>
                <a:ea typeface="Inter" panose="02000503000000020004" pitchFamily="2" charset="0"/>
              </a:rPr>
              <a:t>Mitä söit päivän aikana?</a:t>
            </a:r>
            <a:br>
              <a:rPr lang="fi-FI" sz="1400" dirty="0">
                <a:ea typeface="Inter" panose="02000503000000020004" pitchFamily="2" charset="0"/>
              </a:rPr>
            </a:br>
            <a:r>
              <a:rPr lang="fi-FI" sz="1400" dirty="0">
                <a:solidFill>
                  <a:schemeClr val="bg1"/>
                </a:solidFill>
                <a:ea typeface="Inter" panose="02000503000000020004" pitchFamily="2" charset="0"/>
              </a:rPr>
              <a:t>Muistatko syödä säännöllisesti?</a:t>
            </a:r>
            <a:br>
              <a:rPr lang="fi-FI" sz="1400" dirty="0">
                <a:ea typeface="Inter" panose="02000503000000020004" pitchFamily="2" charset="0"/>
              </a:rPr>
            </a:br>
            <a:r>
              <a:rPr lang="fi-FI" sz="1400" dirty="0">
                <a:solidFill>
                  <a:schemeClr val="bg1"/>
                </a:solidFill>
                <a:ea typeface="Inter" panose="02000503000000020004" pitchFamily="2" charset="0"/>
              </a:rPr>
              <a:t>Miten ruokailu vaikuttaa jaksamiseesi?</a:t>
            </a:r>
          </a:p>
        </p:txBody>
      </p:sp>
      <p:sp>
        <p:nvSpPr>
          <p:cNvPr id="6" name="Tekstiruutu 5">
            <a:extLst>
              <a:ext uri="{FF2B5EF4-FFF2-40B4-BE49-F238E27FC236}">
                <a16:creationId xmlns:a16="http://schemas.microsoft.com/office/drawing/2014/main" id="{DBFE1EC4-580A-860A-A9B0-48B804B798D3}"/>
              </a:ext>
            </a:extLst>
          </p:cNvPr>
          <p:cNvSpPr txBox="1"/>
          <p:nvPr/>
        </p:nvSpPr>
        <p:spPr>
          <a:xfrm>
            <a:off x="4213539" y="184039"/>
            <a:ext cx="3632147" cy="1123384"/>
          </a:xfrm>
          <a:prstGeom prst="rect">
            <a:avLst/>
          </a:prstGeom>
          <a:noFill/>
        </p:spPr>
        <p:txBody>
          <a:bodyPr wrap="square" lIns="91440" tIns="45720" rIns="91440" bIns="45720" anchor="t">
            <a:spAutoFit/>
          </a:bodyPr>
          <a:lstStyle/>
          <a:p>
            <a:pPr algn="ctr">
              <a:spcAft>
                <a:spcPts val="600"/>
              </a:spcAft>
            </a:pPr>
            <a:r>
              <a:rPr lang="fi-FI" sz="2000" b="1" dirty="0">
                <a:solidFill>
                  <a:schemeClr val="bg1"/>
                </a:solidFill>
              </a:rPr>
              <a:t>3. IHMISSUHTEET JA TUNTEET</a:t>
            </a:r>
          </a:p>
          <a:p>
            <a:pPr algn="ctr">
              <a:spcAft>
                <a:spcPts val="600"/>
              </a:spcAft>
            </a:pPr>
            <a:r>
              <a:rPr lang="fi-FI" sz="1400" dirty="0">
                <a:solidFill>
                  <a:schemeClr val="bg1"/>
                </a:solidFill>
              </a:rPr>
              <a:t>Millaisia tunteita olet tuntenut tänään?</a:t>
            </a:r>
            <a:br>
              <a:rPr lang="fi-FI" sz="1400" dirty="0"/>
            </a:br>
            <a:r>
              <a:rPr lang="fi-FI" sz="1400" dirty="0">
                <a:solidFill>
                  <a:schemeClr val="bg1"/>
                </a:solidFill>
              </a:rPr>
              <a:t>Kenelle voit kertoa kuulumisiasi?</a:t>
            </a:r>
            <a:br>
              <a:rPr lang="fi-FI" sz="1400" dirty="0"/>
            </a:br>
            <a:r>
              <a:rPr lang="fi-FI" sz="1400" dirty="0">
                <a:solidFill>
                  <a:schemeClr val="bg1"/>
                </a:solidFill>
              </a:rPr>
              <a:t>Millainen mielialasi on ollut?</a:t>
            </a:r>
          </a:p>
        </p:txBody>
      </p:sp>
      <p:sp>
        <p:nvSpPr>
          <p:cNvPr id="10" name="Tekstiruutu 9">
            <a:extLst>
              <a:ext uri="{FF2B5EF4-FFF2-40B4-BE49-F238E27FC236}">
                <a16:creationId xmlns:a16="http://schemas.microsoft.com/office/drawing/2014/main" id="{2A0F55D2-D813-7D19-49C6-9228FF632FD2}"/>
              </a:ext>
            </a:extLst>
          </p:cNvPr>
          <p:cNvSpPr txBox="1"/>
          <p:nvPr/>
        </p:nvSpPr>
        <p:spPr>
          <a:xfrm>
            <a:off x="8151460" y="3256035"/>
            <a:ext cx="3619725" cy="1123384"/>
          </a:xfrm>
          <a:prstGeom prst="rect">
            <a:avLst/>
          </a:prstGeom>
          <a:noFill/>
        </p:spPr>
        <p:txBody>
          <a:bodyPr wrap="square" lIns="91440" tIns="45720" rIns="91440" bIns="45720" anchor="t">
            <a:spAutoFit/>
          </a:bodyPr>
          <a:lstStyle/>
          <a:p>
            <a:pPr algn="ctr">
              <a:spcAft>
                <a:spcPts val="600"/>
              </a:spcAft>
            </a:pPr>
            <a:r>
              <a:rPr lang="fi-FI" sz="2000" b="1" dirty="0">
                <a:solidFill>
                  <a:schemeClr val="bg1"/>
                </a:solidFill>
              </a:rPr>
              <a:t>5. VAPAA-AIKA JA LUOVUUS</a:t>
            </a:r>
          </a:p>
          <a:p>
            <a:pPr algn="ctr">
              <a:spcAft>
                <a:spcPts val="600"/>
              </a:spcAft>
            </a:pPr>
            <a:r>
              <a:rPr lang="fi-FI" sz="1400" dirty="0">
                <a:solidFill>
                  <a:schemeClr val="bg1"/>
                </a:solidFill>
              </a:rPr>
              <a:t>Miten rentoudut?</a:t>
            </a:r>
            <a:br>
              <a:rPr lang="fi-FI" sz="1400" dirty="0"/>
            </a:br>
            <a:r>
              <a:rPr lang="fi-FI" sz="1400" dirty="0">
                <a:solidFill>
                  <a:schemeClr val="bg1"/>
                </a:solidFill>
              </a:rPr>
              <a:t>Mistä nautit vapaa-ajalla?</a:t>
            </a:r>
            <a:br>
              <a:rPr lang="fi-FI" sz="1400" dirty="0"/>
            </a:br>
            <a:r>
              <a:rPr lang="fi-FI" sz="1400" dirty="0">
                <a:solidFill>
                  <a:schemeClr val="bg1"/>
                </a:solidFill>
              </a:rPr>
              <a:t>Mikä tuo iloa somessa, peleissä tai muualla?</a:t>
            </a:r>
          </a:p>
        </p:txBody>
      </p:sp>
      <p:sp>
        <p:nvSpPr>
          <p:cNvPr id="12" name="Tekstiruutu 11">
            <a:extLst>
              <a:ext uri="{FF2B5EF4-FFF2-40B4-BE49-F238E27FC236}">
                <a16:creationId xmlns:a16="http://schemas.microsoft.com/office/drawing/2014/main" id="{002D0AB8-AECF-B14E-9EE2-CC1E1D302599}"/>
              </a:ext>
            </a:extLst>
          </p:cNvPr>
          <p:cNvSpPr txBox="1"/>
          <p:nvPr/>
        </p:nvSpPr>
        <p:spPr>
          <a:xfrm>
            <a:off x="7514373" y="1494307"/>
            <a:ext cx="3619215" cy="1123384"/>
          </a:xfrm>
          <a:prstGeom prst="rect">
            <a:avLst/>
          </a:prstGeom>
          <a:noFill/>
        </p:spPr>
        <p:txBody>
          <a:bodyPr wrap="square" lIns="91440" tIns="45720" rIns="91440" bIns="45720" anchor="t">
            <a:spAutoFit/>
          </a:bodyPr>
          <a:lstStyle/>
          <a:p>
            <a:pPr algn="ctr">
              <a:spcAft>
                <a:spcPts val="600"/>
              </a:spcAft>
            </a:pPr>
            <a:r>
              <a:rPr lang="fi-FI" sz="2000" b="1" dirty="0">
                <a:solidFill>
                  <a:schemeClr val="bg1"/>
                </a:solidFill>
              </a:rPr>
              <a:t>4. LIIKKUMINEN</a:t>
            </a:r>
          </a:p>
          <a:p>
            <a:pPr algn="ctr">
              <a:spcAft>
                <a:spcPts val="600"/>
              </a:spcAft>
            </a:pPr>
            <a:r>
              <a:rPr lang="fi-FI" sz="1400" dirty="0">
                <a:solidFill>
                  <a:schemeClr val="bg1"/>
                </a:solidFill>
              </a:rPr>
              <a:t>Miten liikut päivän aikana?</a:t>
            </a:r>
            <a:br>
              <a:rPr lang="fi-FI" sz="1400" dirty="0"/>
            </a:br>
            <a:r>
              <a:rPr lang="fi-FI" sz="1400" dirty="0">
                <a:solidFill>
                  <a:schemeClr val="bg1"/>
                </a:solidFill>
              </a:rPr>
              <a:t>Millaisesta liikkumisesta tulee hyvä olo?</a:t>
            </a:r>
            <a:br>
              <a:rPr lang="fi-FI" sz="1400" dirty="0"/>
            </a:br>
            <a:r>
              <a:rPr lang="fi-FI" sz="1400" dirty="0">
                <a:solidFill>
                  <a:schemeClr val="bg1"/>
                </a:solidFill>
              </a:rPr>
              <a:t>Mitä kehosi tarvitsee?</a:t>
            </a:r>
          </a:p>
        </p:txBody>
      </p:sp>
      <p:pic>
        <p:nvPicPr>
          <p:cNvPr id="24" name="Kuva 23" descr="Käsi ääriviiva">
            <a:extLst>
              <a:ext uri="{FF2B5EF4-FFF2-40B4-BE49-F238E27FC236}">
                <a16:creationId xmlns:a16="http://schemas.microsoft.com/office/drawing/2014/main" id="{E1438D7F-C38D-EDC1-118F-8659F787572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56762" y="1562125"/>
            <a:ext cx="4517795" cy="4517795"/>
          </a:xfrm>
          <a:prstGeom prst="rect">
            <a:avLst/>
          </a:prstGeom>
        </p:spPr>
      </p:pic>
    </p:spTree>
    <p:extLst>
      <p:ext uri="{BB962C8B-B14F-4D97-AF65-F5344CB8AC3E}">
        <p14:creationId xmlns:p14="http://schemas.microsoft.com/office/powerpoint/2010/main" val="203549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ACF5EA96-75E8-5241-64A6-012192CAB452}"/>
              </a:ext>
            </a:extLst>
          </p:cNvPr>
          <p:cNvSpPr/>
          <p:nvPr/>
        </p:nvSpPr>
        <p:spPr>
          <a:xfrm>
            <a:off x="398745" y="3380313"/>
            <a:ext cx="3536831" cy="2943381"/>
          </a:xfrm>
          <a:prstGeom prst="rect">
            <a:avLst/>
          </a:prstGeom>
          <a:solidFill>
            <a:schemeClr val="accent4">
              <a:lumMod val="60000"/>
              <a:lumOff val="40000"/>
            </a:schemeClr>
          </a:solidFill>
          <a:ln>
            <a:solidFill>
              <a:srgbClr val="1C697D"/>
            </a:solidFill>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a:solidFill>
                <a:schemeClr val="bg1"/>
              </a:solidFill>
            </a:endParaRPr>
          </a:p>
        </p:txBody>
      </p:sp>
      <p:sp>
        <p:nvSpPr>
          <p:cNvPr id="6" name="Suorakulmio 5">
            <a:extLst>
              <a:ext uri="{FF2B5EF4-FFF2-40B4-BE49-F238E27FC236}">
                <a16:creationId xmlns:a16="http://schemas.microsoft.com/office/drawing/2014/main" id="{FE8B4A22-90B2-83EB-C609-56A292D76AD6}"/>
              </a:ext>
            </a:extLst>
          </p:cNvPr>
          <p:cNvSpPr/>
          <p:nvPr/>
        </p:nvSpPr>
        <p:spPr>
          <a:xfrm>
            <a:off x="4413332" y="3436586"/>
            <a:ext cx="3536831" cy="2943381"/>
          </a:xfrm>
          <a:prstGeom prst="rect">
            <a:avLst/>
          </a:prstGeom>
          <a:solidFill>
            <a:schemeClr val="accent6">
              <a:lumMod val="40000"/>
              <a:lumOff val="60000"/>
            </a:schemeClr>
          </a:solidFill>
          <a:ln>
            <a:solidFill>
              <a:srgbClr val="1C697D"/>
            </a:solidFill>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a:solidFill>
                <a:schemeClr val="bg1"/>
              </a:solidFill>
            </a:endParaRPr>
          </a:p>
        </p:txBody>
      </p:sp>
      <p:sp>
        <p:nvSpPr>
          <p:cNvPr id="7" name="Suorakulmio 6">
            <a:extLst>
              <a:ext uri="{FF2B5EF4-FFF2-40B4-BE49-F238E27FC236}">
                <a16:creationId xmlns:a16="http://schemas.microsoft.com/office/drawing/2014/main" id="{9CD46110-6A2F-5BFC-4772-9F942EC0A56B}"/>
              </a:ext>
            </a:extLst>
          </p:cNvPr>
          <p:cNvSpPr/>
          <p:nvPr/>
        </p:nvSpPr>
        <p:spPr>
          <a:xfrm>
            <a:off x="8275350" y="3403058"/>
            <a:ext cx="3536831" cy="2920635"/>
          </a:xfrm>
          <a:prstGeom prst="rect">
            <a:avLst/>
          </a:prstGeom>
          <a:solidFill>
            <a:schemeClr val="accent3">
              <a:lumMod val="40000"/>
              <a:lumOff val="60000"/>
            </a:schemeClr>
          </a:solidFill>
          <a:ln>
            <a:solidFill>
              <a:srgbClr val="1C697D"/>
            </a:solidFill>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i-FI">
              <a:solidFill>
                <a:schemeClr val="bg1"/>
              </a:solidFill>
            </a:endParaRPr>
          </a:p>
        </p:txBody>
      </p:sp>
      <p:sp>
        <p:nvSpPr>
          <p:cNvPr id="12" name="Tekstiruutu 11">
            <a:extLst>
              <a:ext uri="{FF2B5EF4-FFF2-40B4-BE49-F238E27FC236}">
                <a16:creationId xmlns:a16="http://schemas.microsoft.com/office/drawing/2014/main" id="{7E292EB7-C699-E1F4-42E5-4308AEB6C87D}"/>
              </a:ext>
            </a:extLst>
          </p:cNvPr>
          <p:cNvSpPr txBox="1"/>
          <p:nvPr/>
        </p:nvSpPr>
        <p:spPr>
          <a:xfrm>
            <a:off x="887506" y="1227405"/>
            <a:ext cx="10179423" cy="1200329"/>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2400" dirty="0"/>
              <a:t>Huomaatko että keskittymisesi hiipuu? Mistä huomaat sen?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2400" dirty="0"/>
              <a:t>Älä ota puhelinta esiin!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2400" dirty="0"/>
              <a:t>Millainen olosi on tällä hetkellä?</a:t>
            </a:r>
          </a:p>
        </p:txBody>
      </p:sp>
      <p:sp>
        <p:nvSpPr>
          <p:cNvPr id="14" name="Tekstiruutu 13">
            <a:extLst>
              <a:ext uri="{FF2B5EF4-FFF2-40B4-BE49-F238E27FC236}">
                <a16:creationId xmlns:a16="http://schemas.microsoft.com/office/drawing/2014/main" id="{C28B51B7-44F3-F607-DD89-4D4AE4A1D51F}"/>
              </a:ext>
            </a:extLst>
          </p:cNvPr>
          <p:cNvSpPr txBox="1"/>
          <p:nvPr/>
        </p:nvSpPr>
        <p:spPr>
          <a:xfrm>
            <a:off x="528777" y="3436586"/>
            <a:ext cx="291201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800" b="1" dirty="0">
                <a:solidFill>
                  <a:schemeClr val="bg1"/>
                </a:solidFill>
              </a:rPr>
              <a:t>Väsynyt</a:t>
            </a:r>
          </a:p>
        </p:txBody>
      </p:sp>
      <p:sp>
        <p:nvSpPr>
          <p:cNvPr id="15" name="Tekstiruutu 14">
            <a:extLst>
              <a:ext uri="{FF2B5EF4-FFF2-40B4-BE49-F238E27FC236}">
                <a16:creationId xmlns:a16="http://schemas.microsoft.com/office/drawing/2014/main" id="{E7A7AD9C-BBB5-CB10-8532-070733B4EFF7}"/>
              </a:ext>
            </a:extLst>
          </p:cNvPr>
          <p:cNvSpPr txBox="1"/>
          <p:nvPr/>
        </p:nvSpPr>
        <p:spPr>
          <a:xfrm>
            <a:off x="626748" y="4169613"/>
            <a:ext cx="3080824" cy="175432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fi-FI" dirty="0">
                <a:solidFill>
                  <a:schemeClr val="bg1"/>
                </a:solidFill>
              </a:rPr>
              <a:t>Mene käytävään. Tee 10 haarahyppyä.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fi-FI" dirty="0">
                <a:solidFill>
                  <a:schemeClr val="bg1"/>
                </a:solidFill>
              </a:rPr>
              <a:t>Kävele käytävän päästä päähän pyöritellen käsiäsi eri suuntiin.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solidFill>
                <a:schemeClr val="bg1"/>
              </a:solidFill>
            </a:endParaRPr>
          </a:p>
        </p:txBody>
      </p:sp>
      <p:sp>
        <p:nvSpPr>
          <p:cNvPr id="16" name="Tekstiruutu 15">
            <a:extLst>
              <a:ext uri="{FF2B5EF4-FFF2-40B4-BE49-F238E27FC236}">
                <a16:creationId xmlns:a16="http://schemas.microsoft.com/office/drawing/2014/main" id="{CB4359A5-BD51-BC38-A187-09B64BA02010}"/>
              </a:ext>
            </a:extLst>
          </p:cNvPr>
          <p:cNvSpPr txBox="1"/>
          <p:nvPr/>
        </p:nvSpPr>
        <p:spPr>
          <a:xfrm>
            <a:off x="4791221" y="3421414"/>
            <a:ext cx="260955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800" b="1" dirty="0">
                <a:solidFill>
                  <a:schemeClr val="bg1"/>
                </a:solidFill>
              </a:rPr>
              <a:t>Levoton</a:t>
            </a:r>
          </a:p>
        </p:txBody>
      </p:sp>
      <p:sp>
        <p:nvSpPr>
          <p:cNvPr id="17" name="Tekstiruutu 16">
            <a:extLst>
              <a:ext uri="{FF2B5EF4-FFF2-40B4-BE49-F238E27FC236}">
                <a16:creationId xmlns:a16="http://schemas.microsoft.com/office/drawing/2014/main" id="{D35A33D3-2687-0838-AEB1-F25831D2F2DE}"/>
              </a:ext>
            </a:extLst>
          </p:cNvPr>
          <p:cNvSpPr txBox="1"/>
          <p:nvPr/>
        </p:nvSpPr>
        <p:spPr>
          <a:xfrm>
            <a:off x="8506265" y="3429000"/>
            <a:ext cx="302455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800" b="1" dirty="0">
                <a:solidFill>
                  <a:schemeClr val="bg1"/>
                </a:solidFill>
              </a:rPr>
              <a:t>Mieli harhailee</a:t>
            </a:r>
          </a:p>
        </p:txBody>
      </p:sp>
      <p:sp>
        <p:nvSpPr>
          <p:cNvPr id="18" name="Tekstiruutu 17">
            <a:extLst>
              <a:ext uri="{FF2B5EF4-FFF2-40B4-BE49-F238E27FC236}">
                <a16:creationId xmlns:a16="http://schemas.microsoft.com/office/drawing/2014/main" id="{691B668B-5C78-E1AC-6D51-88E4CD57B58C}"/>
              </a:ext>
            </a:extLst>
          </p:cNvPr>
          <p:cNvSpPr txBox="1"/>
          <p:nvPr/>
        </p:nvSpPr>
        <p:spPr>
          <a:xfrm>
            <a:off x="4573649" y="4169613"/>
            <a:ext cx="3179298" cy="147732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fi-FI" dirty="0">
                <a:solidFill>
                  <a:schemeClr val="bg1"/>
                </a:solidFill>
              </a:rPr>
              <a:t>Mene ikkunan eteen ja kohdista katseesi kauas.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fi-FI" dirty="0">
                <a:solidFill>
                  <a:schemeClr val="bg1"/>
                </a:solidFill>
              </a:rPr>
              <a:t>Laske, kuinka monta puuta näet.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solidFill>
                <a:schemeClr val="bg1"/>
              </a:solidFill>
            </a:endParaRPr>
          </a:p>
        </p:txBody>
      </p:sp>
      <p:sp>
        <p:nvSpPr>
          <p:cNvPr id="19" name="Tekstiruutu 18">
            <a:extLst>
              <a:ext uri="{FF2B5EF4-FFF2-40B4-BE49-F238E27FC236}">
                <a16:creationId xmlns:a16="http://schemas.microsoft.com/office/drawing/2014/main" id="{62181072-C6DC-51C3-51F7-0E0BA0EAD47A}"/>
              </a:ext>
            </a:extLst>
          </p:cNvPr>
          <p:cNvSpPr txBox="1"/>
          <p:nvPr/>
        </p:nvSpPr>
        <p:spPr>
          <a:xfrm>
            <a:off x="8506265" y="4169613"/>
            <a:ext cx="3412609" cy="230832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fi-FI" dirty="0">
                <a:solidFill>
                  <a:schemeClr val="bg1"/>
                </a:solidFill>
              </a:rPr>
              <a:t>Etsi katseellasi 5 sinistä asiaa.</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fi-FI" dirty="0">
                <a:solidFill>
                  <a:schemeClr val="bg1"/>
                </a:solidFill>
              </a:rPr>
              <a:t>Kuuntele 4 erilaista ääntä.</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fi-FI" dirty="0">
                <a:solidFill>
                  <a:schemeClr val="bg1"/>
                </a:solidFill>
              </a:rPr>
              <a:t>Huomaa 3 asiaa jotka tuntuvat ihollasi.</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fi-FI" dirty="0">
                <a:solidFill>
                  <a:schemeClr val="bg1"/>
                </a:solidFill>
              </a:rPr>
              <a:t>Haista 2 eri hajua.</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fi-FI" dirty="0">
                <a:solidFill>
                  <a:schemeClr val="bg1"/>
                </a:solidFill>
              </a:rPr>
              <a:t>Miltä suussasi maistuu?</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solidFill>
                <a:schemeClr val="bg1"/>
              </a:solidFill>
            </a:endParaRPr>
          </a:p>
        </p:txBody>
      </p:sp>
      <p:sp>
        <p:nvSpPr>
          <p:cNvPr id="2" name="Otsikko 1">
            <a:extLst>
              <a:ext uri="{FF2B5EF4-FFF2-40B4-BE49-F238E27FC236}">
                <a16:creationId xmlns:a16="http://schemas.microsoft.com/office/drawing/2014/main" id="{E136E1CA-113A-0512-8F41-A2C963FEB8E5}"/>
              </a:ext>
            </a:extLst>
          </p:cNvPr>
          <p:cNvSpPr>
            <a:spLocks noGrp="1"/>
          </p:cNvSpPr>
          <p:nvPr>
            <p:ph type="title"/>
          </p:nvPr>
        </p:nvSpPr>
        <p:spPr>
          <a:xfrm>
            <a:off x="1015218" y="0"/>
            <a:ext cx="10515600" cy="1325563"/>
          </a:xfrm>
        </p:spPr>
        <p:txBody>
          <a:bodyPr/>
          <a:lstStyle/>
          <a:p>
            <a:r>
              <a:rPr lang="fi-FI" dirty="0">
                <a:latin typeface="+mj-lt"/>
              </a:rPr>
              <a:t>Palauttava tauko</a:t>
            </a:r>
            <a:endParaRPr lang="fi-FI" dirty="0"/>
          </a:p>
        </p:txBody>
      </p:sp>
    </p:spTree>
    <p:extLst>
      <p:ext uri="{BB962C8B-B14F-4D97-AF65-F5344CB8AC3E}">
        <p14:creationId xmlns:p14="http://schemas.microsoft.com/office/powerpoint/2010/main" val="2649169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xEl>
                                              <p:pRg st="1" end="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8">
                                            <p:txEl>
                                              <p:pRg st="1" end="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
                                            <p:txEl>
                                              <p:pRg st="0" end="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
                                            <p:txEl>
                                              <p:pRg st="1" end="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9">
                                            <p:txEl>
                                              <p:pRg st="2" end="2"/>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9">
                                            <p:txEl>
                                              <p:pRg st="3" end="3"/>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theme/theme1.xml><?xml version="1.0" encoding="utf-8"?>
<a:theme xmlns:a="http://schemas.openxmlformats.org/drawingml/2006/main" name="MTTpohja">
  <a:themeElements>
    <a:clrScheme name="Mielenterveystalo-Kuudes">
      <a:dk1>
        <a:sysClr val="windowText" lastClr="000000"/>
      </a:dk1>
      <a:lt1>
        <a:sysClr val="window" lastClr="FFFFFF"/>
      </a:lt1>
      <a:dk2>
        <a:srgbClr val="44546A"/>
      </a:dk2>
      <a:lt2>
        <a:srgbClr val="E7E6E6"/>
      </a:lt2>
      <a:accent1>
        <a:srgbClr val="E7828F"/>
      </a:accent1>
      <a:accent2>
        <a:srgbClr val="00717F"/>
      </a:accent2>
      <a:accent3>
        <a:srgbClr val="EA9075"/>
      </a:accent3>
      <a:accent4>
        <a:srgbClr val="BACFC8"/>
      </a:accent4>
      <a:accent5>
        <a:srgbClr val="4065A9"/>
      </a:accent5>
      <a:accent6>
        <a:srgbClr val="F9D14D"/>
      </a:accent6>
      <a:hlink>
        <a:srgbClr val="00717F"/>
      </a:hlink>
      <a:folHlink>
        <a:srgbClr val="BACFC8"/>
      </a:folHlink>
    </a:clrScheme>
    <a:fontScheme name="MTT Fontit">
      <a:majorFont>
        <a:latin typeface="Alegreya"/>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4c3e0a5-de9f-42d8-8b8c-e3346f136bf8}" enabled="1" method="Standard" siteId="{e307563d-5fcd-4e12-a554-9927f388b1cf}" contentBits="0" removed="0"/>
</clbl:labelList>
</file>

<file path=docProps/app.xml><?xml version="1.0" encoding="utf-8"?>
<Properties xmlns="http://schemas.openxmlformats.org/officeDocument/2006/extended-properties" xmlns:vt="http://schemas.openxmlformats.org/officeDocument/2006/docPropsVTypes">
  <Template/>
  <TotalTime>0</TotalTime>
  <Words>2455</Words>
  <Application>Microsoft Office PowerPoint</Application>
  <PresentationFormat>Laajakuva</PresentationFormat>
  <Paragraphs>214</Paragraphs>
  <Slides>17</Slides>
  <Notes>16</Notes>
  <HiddenSlides>0</HiddenSlides>
  <MMClips>0</MMClips>
  <ScaleCrop>false</ScaleCrop>
  <HeadingPairs>
    <vt:vector size="6" baseType="variant">
      <vt:variant>
        <vt:lpstr>Käytetyt fontit</vt:lpstr>
      </vt:variant>
      <vt:variant>
        <vt:i4>11</vt:i4>
      </vt:variant>
      <vt:variant>
        <vt:lpstr>Teema</vt:lpstr>
      </vt:variant>
      <vt:variant>
        <vt:i4>1</vt:i4>
      </vt:variant>
      <vt:variant>
        <vt:lpstr>Dian otsikot</vt:lpstr>
      </vt:variant>
      <vt:variant>
        <vt:i4>17</vt:i4>
      </vt:variant>
    </vt:vector>
  </HeadingPairs>
  <TitlesOfParts>
    <vt:vector size="29" baseType="lpstr">
      <vt:lpstr>Alegreya</vt:lpstr>
      <vt:lpstr>Aptos</vt:lpstr>
      <vt:lpstr>Archivo</vt:lpstr>
      <vt:lpstr>archivo light</vt:lpstr>
      <vt:lpstr>archivo light</vt:lpstr>
      <vt:lpstr>Arial</vt:lpstr>
      <vt:lpstr>Calibri</vt:lpstr>
      <vt:lpstr>Courier New</vt:lpstr>
      <vt:lpstr>Georgia</vt:lpstr>
      <vt:lpstr>Inter</vt:lpstr>
      <vt:lpstr>Wingdings 2</vt:lpstr>
      <vt:lpstr>MTTpohja</vt:lpstr>
      <vt:lpstr>Keskittymistaidot-oppitunti </vt:lpstr>
      <vt:lpstr>Oppitunnin rakenne</vt:lpstr>
      <vt:lpstr>Alkumotivointi: Minun oma tarkastuslistani</vt:lpstr>
      <vt:lpstr>Tietoisku: Mitä keskittyminen on?</vt:lpstr>
      <vt:lpstr>Tietoisku: Mitä puhelin tekee keskittymiselle?</vt:lpstr>
      <vt:lpstr>Keskittyminen oppitunnilla</vt:lpstr>
      <vt:lpstr>Paritehtävä: Mitä voin itse tehdä keskittymiseni tukemiseksi?</vt:lpstr>
      <vt:lpstr>Mielenterveyden käsi</vt:lpstr>
      <vt:lpstr>Palauttava tauko</vt:lpstr>
      <vt:lpstr>Miksi on hyvä käyttää erilaisia opiskelutyylejä?</vt:lpstr>
      <vt:lpstr>Opiskelutekniikka -bingo</vt:lpstr>
      <vt:lpstr>Opiskelutekniikoita</vt:lpstr>
      <vt:lpstr>Taitoharjoitus</vt:lpstr>
      <vt:lpstr>PowerPoint-esitys</vt:lpstr>
      <vt:lpstr>Tehtävä kotiin</vt:lpstr>
      <vt:lpstr>Keskittymistaidot-oppitunnin materiaalit</vt:lpstr>
      <vt:lpstr>Lähteet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2026-06-25T07:04:59Z</dcterms:created>
  <dcterms:modified xsi:type="dcterms:W3CDTF">2026-07-14T13:45:11Z</dcterms:modified>
  <cp:contentStatus/>
</cp:coreProperties>
</file>